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4"/>
    <p:sldMasterId id="2147483830" r:id="rId5"/>
    <p:sldMasterId id="2147483891" r:id="rId6"/>
    <p:sldMasterId id="2147484020" r:id="rId7"/>
  </p:sldMasterIdLst>
  <p:notesMasterIdLst>
    <p:notesMasterId r:id="rId24"/>
  </p:notesMasterIdLst>
  <p:handoutMasterIdLst>
    <p:handoutMasterId r:id="rId25"/>
  </p:handoutMasterIdLst>
  <p:sldIdLst>
    <p:sldId id="2145705790" r:id="rId8"/>
    <p:sldId id="2146847453" r:id="rId9"/>
    <p:sldId id="2146847473" r:id="rId10"/>
    <p:sldId id="2146847501" r:id="rId11"/>
    <p:sldId id="2146847502" r:id="rId12"/>
    <p:sldId id="2146847503" r:id="rId13"/>
    <p:sldId id="2146847504" r:id="rId14"/>
    <p:sldId id="2146847514" r:id="rId15"/>
    <p:sldId id="2146847510" r:id="rId16"/>
    <p:sldId id="2146847511" r:id="rId17"/>
    <p:sldId id="2146847512" r:id="rId18"/>
    <p:sldId id="2146847517" r:id="rId19"/>
    <p:sldId id="2146847518" r:id="rId20"/>
    <p:sldId id="2146847499" r:id="rId21"/>
    <p:sldId id="2146847505" r:id="rId22"/>
    <p:sldId id="2146847515" r:id="rId23"/>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nz, Matthias" initials="MM" lastIdx="2" clrIdx="0">
    <p:extLst>
      <p:ext uri="{19B8F6BF-5375-455C-9EA6-DF929625EA0E}">
        <p15:presenceInfo xmlns:p15="http://schemas.microsoft.com/office/powerpoint/2012/main" userId="S::matthias.menz@sap.com::83e58508-995f-4456-8812-15464fdf06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2F1B68"/>
    <a:srgbClr val="172776"/>
    <a:srgbClr val="321A66"/>
    <a:srgbClr val="162776"/>
    <a:srgbClr val="970A82"/>
    <a:srgbClr val="003283"/>
    <a:srgbClr val="0F46A7"/>
    <a:srgbClr val="00195A"/>
    <a:srgbClr val="FF0000"/>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8DB67A-21DF-42C0-B3F5-AC1CB9C612FB}" v="26" dt="2022-03-17T15:31:44.930"/>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80" autoAdjust="0"/>
    <p:restoredTop sz="88063" autoAdjust="0"/>
  </p:normalViewPr>
  <p:slideViewPr>
    <p:cSldViewPr snapToGrid="0">
      <p:cViewPr>
        <p:scale>
          <a:sx n="100" d="100"/>
          <a:sy n="100" d="100"/>
        </p:scale>
        <p:origin x="72" y="72"/>
      </p:cViewPr>
      <p:guideLst>
        <p:guide pos="3841"/>
        <p:guide orient="horz" pos="2160"/>
      </p:guideLst>
    </p:cSldViewPr>
  </p:slideViewPr>
  <p:outlineViewPr>
    <p:cViewPr>
      <p:scale>
        <a:sx n="33" d="100"/>
        <a:sy n="33" d="100"/>
      </p:scale>
      <p:origin x="0" y="-11004"/>
    </p:cViewPr>
  </p:outlineViewPr>
  <p:notesTextViewPr>
    <p:cViewPr>
      <p:scale>
        <a:sx n="1" d="1"/>
        <a:sy n="1" d="1"/>
      </p:scale>
      <p:origin x="0" y="0"/>
    </p:cViewPr>
  </p:notesTextViewPr>
  <p:sorterViewPr>
    <p:cViewPr varScale="1">
      <p:scale>
        <a:sx n="100" d="100"/>
        <a:sy n="100" d="100"/>
      </p:scale>
      <p:origin x="0" y="-75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h, Markus" userId="3f14300a-113b-4666-82b5-e7511371e573" providerId="ADAL" clId="{428DB67A-21DF-42C0-B3F5-AC1CB9C612FB}"/>
    <pc:docChg chg="undo custSel addSld delSld modSld sldOrd delMainMaster delSection modSection">
      <pc:chgData name="Fath, Markus" userId="3f14300a-113b-4666-82b5-e7511371e573" providerId="ADAL" clId="{428DB67A-21DF-42C0-B3F5-AC1CB9C612FB}" dt="2022-03-17T15:31:51.513" v="975" actId="14100"/>
      <pc:docMkLst>
        <pc:docMk/>
      </pc:docMkLst>
      <pc:sldChg chg="del">
        <pc:chgData name="Fath, Markus" userId="3f14300a-113b-4666-82b5-e7511371e573" providerId="ADAL" clId="{428DB67A-21DF-42C0-B3F5-AC1CB9C612FB}" dt="2022-03-16T15:02:25.499" v="0" actId="47"/>
        <pc:sldMkLst>
          <pc:docMk/>
          <pc:sldMk cId="1881851238" sldId="413"/>
        </pc:sldMkLst>
      </pc:sldChg>
      <pc:sldChg chg="del">
        <pc:chgData name="Fath, Markus" userId="3f14300a-113b-4666-82b5-e7511371e573" providerId="ADAL" clId="{428DB67A-21DF-42C0-B3F5-AC1CB9C612FB}" dt="2022-03-17T10:57:28.241" v="12" actId="47"/>
        <pc:sldMkLst>
          <pc:docMk/>
          <pc:sldMk cId="3384643549" sldId="920"/>
        </pc:sldMkLst>
      </pc:sldChg>
      <pc:sldChg chg="modSp mod">
        <pc:chgData name="Fath, Markus" userId="3f14300a-113b-4666-82b5-e7511371e573" providerId="ADAL" clId="{428DB67A-21DF-42C0-B3F5-AC1CB9C612FB}" dt="2022-03-16T15:19:14.557" v="9" actId="6549"/>
        <pc:sldMkLst>
          <pc:docMk/>
          <pc:sldMk cId="1332269375" sldId="2145705790"/>
        </pc:sldMkLst>
        <pc:spChg chg="mod">
          <ac:chgData name="Fath, Markus" userId="3f14300a-113b-4666-82b5-e7511371e573" providerId="ADAL" clId="{428DB67A-21DF-42C0-B3F5-AC1CB9C612FB}" dt="2022-03-16T15:19:14.557" v="9" actId="6549"/>
          <ac:spMkLst>
            <pc:docMk/>
            <pc:sldMk cId="1332269375" sldId="2145705790"/>
            <ac:spMk id="12" creationId="{DBF3CCE6-6531-124D-AC36-4E10543E3640}"/>
          </ac:spMkLst>
        </pc:spChg>
      </pc:sldChg>
      <pc:sldChg chg="del">
        <pc:chgData name="Fath, Markus" userId="3f14300a-113b-4666-82b5-e7511371e573" providerId="ADAL" clId="{428DB67A-21DF-42C0-B3F5-AC1CB9C612FB}" dt="2022-03-16T15:02:25.499" v="0" actId="47"/>
        <pc:sldMkLst>
          <pc:docMk/>
          <pc:sldMk cId="1931867546" sldId="2145707347"/>
        </pc:sldMkLst>
      </pc:sldChg>
      <pc:sldChg chg="del">
        <pc:chgData name="Fath, Markus" userId="3f14300a-113b-4666-82b5-e7511371e573" providerId="ADAL" clId="{428DB67A-21DF-42C0-B3F5-AC1CB9C612FB}" dt="2022-03-16T15:02:25.499" v="0" actId="47"/>
        <pc:sldMkLst>
          <pc:docMk/>
          <pc:sldMk cId="44236224" sldId="2146847451"/>
        </pc:sldMkLst>
      </pc:sldChg>
      <pc:sldChg chg="del">
        <pc:chgData name="Fath, Markus" userId="3f14300a-113b-4666-82b5-e7511371e573" providerId="ADAL" clId="{428DB67A-21DF-42C0-B3F5-AC1CB9C612FB}" dt="2022-03-16T15:02:25.499" v="0" actId="47"/>
        <pc:sldMkLst>
          <pc:docMk/>
          <pc:sldMk cId="1579217822" sldId="2146847452"/>
        </pc:sldMkLst>
      </pc:sldChg>
      <pc:sldChg chg="modSp mod">
        <pc:chgData name="Fath, Markus" userId="3f14300a-113b-4666-82b5-e7511371e573" providerId="ADAL" clId="{428DB67A-21DF-42C0-B3F5-AC1CB9C612FB}" dt="2022-03-17T10:58:16.972" v="65" actId="20577"/>
        <pc:sldMkLst>
          <pc:docMk/>
          <pc:sldMk cId="2377476197" sldId="2146847453"/>
        </pc:sldMkLst>
        <pc:spChg chg="mod">
          <ac:chgData name="Fath, Markus" userId="3f14300a-113b-4666-82b5-e7511371e573" providerId="ADAL" clId="{428DB67A-21DF-42C0-B3F5-AC1CB9C612FB}" dt="2022-03-17T10:58:16.972" v="65" actId="20577"/>
          <ac:spMkLst>
            <pc:docMk/>
            <pc:sldMk cId="2377476197" sldId="2146847453"/>
            <ac:spMk id="7" creationId="{69CE39DD-C3DA-234C-9571-46DAD868E3E2}"/>
          </ac:spMkLst>
        </pc:spChg>
      </pc:sldChg>
      <pc:sldChg chg="del">
        <pc:chgData name="Fath, Markus" userId="3f14300a-113b-4666-82b5-e7511371e573" providerId="ADAL" clId="{428DB67A-21DF-42C0-B3F5-AC1CB9C612FB}" dt="2022-03-16T15:02:25.499" v="0" actId="47"/>
        <pc:sldMkLst>
          <pc:docMk/>
          <pc:sldMk cId="83035826" sldId="2146847465"/>
        </pc:sldMkLst>
      </pc:sldChg>
      <pc:sldChg chg="del">
        <pc:chgData name="Fath, Markus" userId="3f14300a-113b-4666-82b5-e7511371e573" providerId="ADAL" clId="{428DB67A-21DF-42C0-B3F5-AC1CB9C612FB}" dt="2022-03-16T15:02:25.499" v="0" actId="47"/>
        <pc:sldMkLst>
          <pc:docMk/>
          <pc:sldMk cId="3451874568" sldId="2146847466"/>
        </pc:sldMkLst>
      </pc:sldChg>
      <pc:sldChg chg="add del ord">
        <pc:chgData name="Fath, Markus" userId="3f14300a-113b-4666-82b5-e7511371e573" providerId="ADAL" clId="{428DB67A-21DF-42C0-B3F5-AC1CB9C612FB}" dt="2022-03-17T10:58:43.355" v="67"/>
        <pc:sldMkLst>
          <pc:docMk/>
          <pc:sldMk cId="2363941888" sldId="2146847499"/>
        </pc:sldMkLst>
      </pc:sldChg>
      <pc:sldChg chg="modNotesTx">
        <pc:chgData name="Fath, Markus" userId="3f14300a-113b-4666-82b5-e7511371e573" providerId="ADAL" clId="{428DB67A-21DF-42C0-B3F5-AC1CB9C612FB}" dt="2022-03-17T10:59:11.342" v="68" actId="6549"/>
        <pc:sldMkLst>
          <pc:docMk/>
          <pc:sldMk cId="3345786521" sldId="2146847501"/>
        </pc:sldMkLst>
      </pc:sldChg>
      <pc:sldChg chg="modNotesTx">
        <pc:chgData name="Fath, Markus" userId="3f14300a-113b-4666-82b5-e7511371e573" providerId="ADAL" clId="{428DB67A-21DF-42C0-B3F5-AC1CB9C612FB}" dt="2022-03-17T11:02:57.188" v="69" actId="6549"/>
        <pc:sldMkLst>
          <pc:docMk/>
          <pc:sldMk cId="796015007" sldId="2146847502"/>
        </pc:sldMkLst>
      </pc:sldChg>
      <pc:sldChg chg="modNotesTx">
        <pc:chgData name="Fath, Markus" userId="3f14300a-113b-4666-82b5-e7511371e573" providerId="ADAL" clId="{428DB67A-21DF-42C0-B3F5-AC1CB9C612FB}" dt="2022-03-17T11:03:02.098" v="70" actId="6549"/>
        <pc:sldMkLst>
          <pc:docMk/>
          <pc:sldMk cId="2373415262" sldId="2146847503"/>
        </pc:sldMkLst>
      </pc:sldChg>
      <pc:sldChg chg="modNotesTx">
        <pc:chgData name="Fath, Markus" userId="3f14300a-113b-4666-82b5-e7511371e573" providerId="ADAL" clId="{428DB67A-21DF-42C0-B3F5-AC1CB9C612FB}" dt="2022-03-17T11:03:05.648" v="71" actId="6549"/>
        <pc:sldMkLst>
          <pc:docMk/>
          <pc:sldMk cId="1939498057" sldId="2146847504"/>
        </pc:sldMkLst>
      </pc:sldChg>
      <pc:sldChg chg="del">
        <pc:chgData name="Fath, Markus" userId="3f14300a-113b-4666-82b5-e7511371e573" providerId="ADAL" clId="{428DB67A-21DF-42C0-B3F5-AC1CB9C612FB}" dt="2022-03-16T15:03:28.531" v="5" actId="47"/>
        <pc:sldMkLst>
          <pc:docMk/>
          <pc:sldMk cId="766150564" sldId="2146847506"/>
        </pc:sldMkLst>
      </pc:sldChg>
      <pc:sldChg chg="del mod modShow">
        <pc:chgData name="Fath, Markus" userId="3f14300a-113b-4666-82b5-e7511371e573" providerId="ADAL" clId="{428DB67A-21DF-42C0-B3F5-AC1CB9C612FB}" dt="2022-03-17T15:17:55.274" v="407" actId="47"/>
        <pc:sldMkLst>
          <pc:docMk/>
          <pc:sldMk cId="962197267" sldId="2146847513"/>
        </pc:sldMkLst>
      </pc:sldChg>
      <pc:sldChg chg="ord modNotesTx">
        <pc:chgData name="Fath, Markus" userId="3f14300a-113b-4666-82b5-e7511371e573" providerId="ADAL" clId="{428DB67A-21DF-42C0-B3F5-AC1CB9C612FB}" dt="2022-03-17T11:03:09.067" v="72" actId="6549"/>
        <pc:sldMkLst>
          <pc:docMk/>
          <pc:sldMk cId="2134624809" sldId="2146847514"/>
        </pc:sldMkLst>
      </pc:sldChg>
      <pc:sldChg chg="modSp mod">
        <pc:chgData name="Fath, Markus" userId="3f14300a-113b-4666-82b5-e7511371e573" providerId="ADAL" clId="{428DB67A-21DF-42C0-B3F5-AC1CB9C612FB}" dt="2022-03-17T15:17:30.856" v="406" actId="20577"/>
        <pc:sldMkLst>
          <pc:docMk/>
          <pc:sldMk cId="211525149" sldId="2146847515"/>
        </pc:sldMkLst>
        <pc:spChg chg="mod">
          <ac:chgData name="Fath, Markus" userId="3f14300a-113b-4666-82b5-e7511371e573" providerId="ADAL" clId="{428DB67A-21DF-42C0-B3F5-AC1CB9C612FB}" dt="2022-03-17T15:17:30.856" v="406" actId="20577"/>
          <ac:spMkLst>
            <pc:docMk/>
            <pc:sldMk cId="211525149" sldId="2146847515"/>
            <ac:spMk id="3" creationId="{081C0AE9-4412-43C7-8453-10C600091AE1}"/>
          </ac:spMkLst>
        </pc:spChg>
      </pc:sldChg>
      <pc:sldChg chg="addSp delSp new del mod">
        <pc:chgData name="Fath, Markus" userId="3f14300a-113b-4666-82b5-e7511371e573" providerId="ADAL" clId="{428DB67A-21DF-42C0-B3F5-AC1CB9C612FB}" dt="2022-03-17T14:43:55.170" v="78" actId="47"/>
        <pc:sldMkLst>
          <pc:docMk/>
          <pc:sldMk cId="2874246192" sldId="2146847516"/>
        </pc:sldMkLst>
        <pc:spChg chg="add del">
          <ac:chgData name="Fath, Markus" userId="3f14300a-113b-4666-82b5-e7511371e573" providerId="ADAL" clId="{428DB67A-21DF-42C0-B3F5-AC1CB9C612FB}" dt="2022-03-17T14:43:50.995" v="76" actId="22"/>
          <ac:spMkLst>
            <pc:docMk/>
            <pc:sldMk cId="2874246192" sldId="2146847516"/>
            <ac:spMk id="4" creationId="{16E6980F-99E8-4AD9-8A69-5A173E20B367}"/>
          </ac:spMkLst>
        </pc:spChg>
      </pc:sldChg>
      <pc:sldChg chg="add del">
        <pc:chgData name="Fath, Markus" userId="3f14300a-113b-4666-82b5-e7511371e573" providerId="ADAL" clId="{428DB67A-21DF-42C0-B3F5-AC1CB9C612FB}" dt="2022-03-16T15:24:01.136" v="10" actId="47"/>
        <pc:sldMkLst>
          <pc:docMk/>
          <pc:sldMk cId="3440076956" sldId="2146847516"/>
        </pc:sldMkLst>
      </pc:sldChg>
      <pc:sldChg chg="modSp add mod">
        <pc:chgData name="Fath, Markus" userId="3f14300a-113b-4666-82b5-e7511371e573" providerId="ADAL" clId="{428DB67A-21DF-42C0-B3F5-AC1CB9C612FB}" dt="2022-03-17T14:47:30.512" v="147" actId="27636"/>
        <pc:sldMkLst>
          <pc:docMk/>
          <pc:sldMk cId="1752610304" sldId="2146847517"/>
        </pc:sldMkLst>
        <pc:spChg chg="mod">
          <ac:chgData name="Fath, Markus" userId="3f14300a-113b-4666-82b5-e7511371e573" providerId="ADAL" clId="{428DB67A-21DF-42C0-B3F5-AC1CB9C612FB}" dt="2022-03-17T14:47:30.512" v="147" actId="27636"/>
          <ac:spMkLst>
            <pc:docMk/>
            <pc:sldMk cId="1752610304" sldId="2146847517"/>
            <ac:spMk id="3" creationId="{081C0AE9-4412-43C7-8453-10C600091AE1}"/>
          </ac:spMkLst>
        </pc:spChg>
      </pc:sldChg>
      <pc:sldChg chg="addSp delSp modSp add mod">
        <pc:chgData name="Fath, Markus" userId="3f14300a-113b-4666-82b5-e7511371e573" providerId="ADAL" clId="{428DB67A-21DF-42C0-B3F5-AC1CB9C612FB}" dt="2022-03-17T15:31:51.513" v="975" actId="14100"/>
        <pc:sldMkLst>
          <pc:docMk/>
          <pc:sldMk cId="4105354595" sldId="2146847518"/>
        </pc:sldMkLst>
        <pc:spChg chg="mod">
          <ac:chgData name="Fath, Markus" userId="3f14300a-113b-4666-82b5-e7511371e573" providerId="ADAL" clId="{428DB67A-21DF-42C0-B3F5-AC1CB9C612FB}" dt="2022-03-17T15:18:24.828" v="422" actId="6549"/>
          <ac:spMkLst>
            <pc:docMk/>
            <pc:sldMk cId="4105354595" sldId="2146847518"/>
            <ac:spMk id="2" creationId="{DDE6AB47-63FD-4BE2-8756-94107E1696EC}"/>
          </ac:spMkLst>
        </pc:spChg>
        <pc:spChg chg="del">
          <ac:chgData name="Fath, Markus" userId="3f14300a-113b-4666-82b5-e7511371e573" providerId="ADAL" clId="{428DB67A-21DF-42C0-B3F5-AC1CB9C612FB}" dt="2022-03-17T15:19:09.613" v="423" actId="478"/>
          <ac:spMkLst>
            <pc:docMk/>
            <pc:sldMk cId="4105354595" sldId="2146847518"/>
            <ac:spMk id="3" creationId="{081C0AE9-4412-43C7-8453-10C600091AE1}"/>
          </ac:spMkLst>
        </pc:spChg>
        <pc:spChg chg="add mod">
          <ac:chgData name="Fath, Markus" userId="3f14300a-113b-4666-82b5-e7511371e573" providerId="ADAL" clId="{428DB67A-21DF-42C0-B3F5-AC1CB9C612FB}" dt="2022-03-17T15:30:49.217" v="963" actId="1037"/>
          <ac:spMkLst>
            <pc:docMk/>
            <pc:sldMk cId="4105354595" sldId="2146847518"/>
            <ac:spMk id="4" creationId="{2551C89D-951A-462C-870E-FF7BA84F92EB}"/>
          </ac:spMkLst>
        </pc:spChg>
        <pc:spChg chg="add mod">
          <ac:chgData name="Fath, Markus" userId="3f14300a-113b-4666-82b5-e7511371e573" providerId="ADAL" clId="{428DB67A-21DF-42C0-B3F5-AC1CB9C612FB}" dt="2022-03-17T15:30:49.217" v="963" actId="1037"/>
          <ac:spMkLst>
            <pc:docMk/>
            <pc:sldMk cId="4105354595" sldId="2146847518"/>
            <ac:spMk id="5" creationId="{F9BB0E5C-072D-4C8A-BEC8-6B14380F50E4}"/>
          </ac:spMkLst>
        </pc:spChg>
        <pc:spChg chg="add mod">
          <ac:chgData name="Fath, Markus" userId="3f14300a-113b-4666-82b5-e7511371e573" providerId="ADAL" clId="{428DB67A-21DF-42C0-B3F5-AC1CB9C612FB}" dt="2022-03-17T15:30:49.217" v="963" actId="1037"/>
          <ac:spMkLst>
            <pc:docMk/>
            <pc:sldMk cId="4105354595" sldId="2146847518"/>
            <ac:spMk id="6" creationId="{37280089-ACC1-4D8B-85F1-BC93B4DB70FC}"/>
          </ac:spMkLst>
        </pc:spChg>
        <pc:spChg chg="add del mod">
          <ac:chgData name="Fath, Markus" userId="3f14300a-113b-4666-82b5-e7511371e573" providerId="ADAL" clId="{428DB67A-21DF-42C0-B3F5-AC1CB9C612FB}" dt="2022-03-17T15:21:23.684" v="471"/>
          <ac:spMkLst>
            <pc:docMk/>
            <pc:sldMk cId="4105354595" sldId="2146847518"/>
            <ac:spMk id="8" creationId="{5EAA37E5-BFFF-4FA6-AB15-82C065B0CD2F}"/>
          </ac:spMkLst>
        </pc:spChg>
        <pc:spChg chg="add del mod">
          <ac:chgData name="Fath, Markus" userId="3f14300a-113b-4666-82b5-e7511371e573" providerId="ADAL" clId="{428DB67A-21DF-42C0-B3F5-AC1CB9C612FB}" dt="2022-03-17T15:21:23.684" v="471"/>
          <ac:spMkLst>
            <pc:docMk/>
            <pc:sldMk cId="4105354595" sldId="2146847518"/>
            <ac:spMk id="9" creationId="{8B32E76D-3206-419E-9DDD-C6D3039E836A}"/>
          </ac:spMkLst>
        </pc:spChg>
        <pc:spChg chg="add del mod">
          <ac:chgData name="Fath, Markus" userId="3f14300a-113b-4666-82b5-e7511371e573" providerId="ADAL" clId="{428DB67A-21DF-42C0-B3F5-AC1CB9C612FB}" dt="2022-03-17T15:21:23.684" v="471"/>
          <ac:spMkLst>
            <pc:docMk/>
            <pc:sldMk cId="4105354595" sldId="2146847518"/>
            <ac:spMk id="10" creationId="{1DEB5DA6-29B4-476E-91C4-6803E1F1E88E}"/>
          </ac:spMkLst>
        </pc:spChg>
        <pc:spChg chg="add del mod">
          <ac:chgData name="Fath, Markus" userId="3f14300a-113b-4666-82b5-e7511371e573" providerId="ADAL" clId="{428DB67A-21DF-42C0-B3F5-AC1CB9C612FB}" dt="2022-03-17T15:21:23.684" v="471"/>
          <ac:spMkLst>
            <pc:docMk/>
            <pc:sldMk cId="4105354595" sldId="2146847518"/>
            <ac:spMk id="11" creationId="{4B3F8148-CDD5-4A0B-A092-B30CC9091A54}"/>
          </ac:spMkLst>
        </pc:spChg>
        <pc:spChg chg="add del mod">
          <ac:chgData name="Fath, Markus" userId="3f14300a-113b-4666-82b5-e7511371e573" providerId="ADAL" clId="{428DB67A-21DF-42C0-B3F5-AC1CB9C612FB}" dt="2022-03-17T15:21:23.684" v="471"/>
          <ac:spMkLst>
            <pc:docMk/>
            <pc:sldMk cId="4105354595" sldId="2146847518"/>
            <ac:spMk id="12" creationId="{5FD1521F-17EB-442D-86B6-2C0A5E5E7193}"/>
          </ac:spMkLst>
        </pc:spChg>
        <pc:spChg chg="add del mod">
          <ac:chgData name="Fath, Markus" userId="3f14300a-113b-4666-82b5-e7511371e573" providerId="ADAL" clId="{428DB67A-21DF-42C0-B3F5-AC1CB9C612FB}" dt="2022-03-17T15:21:23.684" v="471"/>
          <ac:spMkLst>
            <pc:docMk/>
            <pc:sldMk cId="4105354595" sldId="2146847518"/>
            <ac:spMk id="13" creationId="{9ADAB088-9F5E-420A-8960-AF087412EDCA}"/>
          </ac:spMkLst>
        </pc:spChg>
        <pc:spChg chg="add mod">
          <ac:chgData name="Fath, Markus" userId="3f14300a-113b-4666-82b5-e7511371e573" providerId="ADAL" clId="{428DB67A-21DF-42C0-B3F5-AC1CB9C612FB}" dt="2022-03-17T15:30:49.217" v="963" actId="1037"/>
          <ac:spMkLst>
            <pc:docMk/>
            <pc:sldMk cId="4105354595" sldId="2146847518"/>
            <ac:spMk id="18" creationId="{B70A7C1F-EFCE-44AA-BE2C-C9FADDFD8C11}"/>
          </ac:spMkLst>
        </pc:spChg>
        <pc:spChg chg="add mod">
          <ac:chgData name="Fath, Markus" userId="3f14300a-113b-4666-82b5-e7511371e573" providerId="ADAL" clId="{428DB67A-21DF-42C0-B3F5-AC1CB9C612FB}" dt="2022-03-17T15:30:49.217" v="963" actId="1037"/>
          <ac:spMkLst>
            <pc:docMk/>
            <pc:sldMk cId="4105354595" sldId="2146847518"/>
            <ac:spMk id="19" creationId="{71FB5230-AE7C-429A-85C6-37E0CB7153A1}"/>
          </ac:spMkLst>
        </pc:spChg>
        <pc:spChg chg="add mod">
          <ac:chgData name="Fath, Markus" userId="3f14300a-113b-4666-82b5-e7511371e573" providerId="ADAL" clId="{428DB67A-21DF-42C0-B3F5-AC1CB9C612FB}" dt="2022-03-17T15:30:49.217" v="963" actId="1037"/>
          <ac:spMkLst>
            <pc:docMk/>
            <pc:sldMk cId="4105354595" sldId="2146847518"/>
            <ac:spMk id="20" creationId="{DE9469D8-4770-45A6-A505-10B384B44C17}"/>
          </ac:spMkLst>
        </pc:spChg>
        <pc:spChg chg="add mod">
          <ac:chgData name="Fath, Markus" userId="3f14300a-113b-4666-82b5-e7511371e573" providerId="ADAL" clId="{428DB67A-21DF-42C0-B3F5-AC1CB9C612FB}" dt="2022-03-17T15:30:49.217" v="963" actId="1037"/>
          <ac:spMkLst>
            <pc:docMk/>
            <pc:sldMk cId="4105354595" sldId="2146847518"/>
            <ac:spMk id="21" creationId="{61991927-CED5-4A51-B9A4-37FE5F09A7B1}"/>
          </ac:spMkLst>
        </pc:spChg>
        <pc:spChg chg="add mod">
          <ac:chgData name="Fath, Markus" userId="3f14300a-113b-4666-82b5-e7511371e573" providerId="ADAL" clId="{428DB67A-21DF-42C0-B3F5-AC1CB9C612FB}" dt="2022-03-17T15:25:21.056" v="785" actId="1037"/>
          <ac:spMkLst>
            <pc:docMk/>
            <pc:sldMk cId="4105354595" sldId="2146847518"/>
            <ac:spMk id="22" creationId="{9DF2AAF9-E402-4525-AED4-2C73636C2263}"/>
          </ac:spMkLst>
        </pc:spChg>
        <pc:spChg chg="add mod">
          <ac:chgData name="Fath, Markus" userId="3f14300a-113b-4666-82b5-e7511371e573" providerId="ADAL" clId="{428DB67A-21DF-42C0-B3F5-AC1CB9C612FB}" dt="2022-03-17T15:28:01.089" v="940" actId="1037"/>
          <ac:spMkLst>
            <pc:docMk/>
            <pc:sldMk cId="4105354595" sldId="2146847518"/>
            <ac:spMk id="23" creationId="{D9472C68-1894-4089-9D48-E8AD045035B3}"/>
          </ac:spMkLst>
        </pc:spChg>
        <pc:spChg chg="add mod">
          <ac:chgData name="Fath, Markus" userId="3f14300a-113b-4666-82b5-e7511371e573" providerId="ADAL" clId="{428DB67A-21DF-42C0-B3F5-AC1CB9C612FB}" dt="2022-03-17T15:25:00.130" v="731" actId="1038"/>
          <ac:spMkLst>
            <pc:docMk/>
            <pc:sldMk cId="4105354595" sldId="2146847518"/>
            <ac:spMk id="24" creationId="{428D0676-7162-4226-A68A-B4FCC2D4D64D}"/>
          </ac:spMkLst>
        </pc:spChg>
        <pc:cxnChg chg="add del mod">
          <ac:chgData name="Fath, Markus" userId="3f14300a-113b-4666-82b5-e7511371e573" providerId="ADAL" clId="{428DB67A-21DF-42C0-B3F5-AC1CB9C612FB}" dt="2022-03-17T15:21:23.684" v="471"/>
          <ac:cxnSpMkLst>
            <pc:docMk/>
            <pc:sldMk cId="4105354595" sldId="2146847518"/>
            <ac:cxnSpMk id="7" creationId="{E14CBEA7-1814-4399-B36A-B8C0E07B685B}"/>
          </ac:cxnSpMkLst>
        </pc:cxnChg>
        <pc:cxnChg chg="add del mod">
          <ac:chgData name="Fath, Markus" userId="3f14300a-113b-4666-82b5-e7511371e573" providerId="ADAL" clId="{428DB67A-21DF-42C0-B3F5-AC1CB9C612FB}" dt="2022-03-17T15:21:23.684" v="471"/>
          <ac:cxnSpMkLst>
            <pc:docMk/>
            <pc:sldMk cId="4105354595" sldId="2146847518"/>
            <ac:cxnSpMk id="14" creationId="{7A3FF2EC-73E9-45EA-A1DF-D3841F8D7C6C}"/>
          </ac:cxnSpMkLst>
        </pc:cxnChg>
        <pc:cxnChg chg="add del mod">
          <ac:chgData name="Fath, Markus" userId="3f14300a-113b-4666-82b5-e7511371e573" providerId="ADAL" clId="{428DB67A-21DF-42C0-B3F5-AC1CB9C612FB}" dt="2022-03-17T15:21:23.684" v="471"/>
          <ac:cxnSpMkLst>
            <pc:docMk/>
            <pc:sldMk cId="4105354595" sldId="2146847518"/>
            <ac:cxnSpMk id="15" creationId="{C2C6AEF8-3DD9-4CC7-97F7-52544C66FB52}"/>
          </ac:cxnSpMkLst>
        </pc:cxnChg>
        <pc:cxnChg chg="add del mod">
          <ac:chgData name="Fath, Markus" userId="3f14300a-113b-4666-82b5-e7511371e573" providerId="ADAL" clId="{428DB67A-21DF-42C0-B3F5-AC1CB9C612FB}" dt="2022-03-17T15:21:23.684" v="471"/>
          <ac:cxnSpMkLst>
            <pc:docMk/>
            <pc:sldMk cId="4105354595" sldId="2146847518"/>
            <ac:cxnSpMk id="16" creationId="{8C19668F-E907-4B27-AED9-3ED1CD821EC8}"/>
          </ac:cxnSpMkLst>
        </pc:cxnChg>
        <pc:cxnChg chg="add del mod">
          <ac:chgData name="Fath, Markus" userId="3f14300a-113b-4666-82b5-e7511371e573" providerId="ADAL" clId="{428DB67A-21DF-42C0-B3F5-AC1CB9C612FB}" dt="2022-03-17T15:21:23.684" v="471"/>
          <ac:cxnSpMkLst>
            <pc:docMk/>
            <pc:sldMk cId="4105354595" sldId="2146847518"/>
            <ac:cxnSpMk id="17" creationId="{B046A0B1-DE5B-4B53-B9D2-6D0767E92D2D}"/>
          </ac:cxnSpMkLst>
        </pc:cxnChg>
        <pc:cxnChg chg="add mod">
          <ac:chgData name="Fath, Markus" userId="3f14300a-113b-4666-82b5-e7511371e573" providerId="ADAL" clId="{428DB67A-21DF-42C0-B3F5-AC1CB9C612FB}" dt="2022-03-17T15:30:49.217" v="963" actId="1037"/>
          <ac:cxnSpMkLst>
            <pc:docMk/>
            <pc:sldMk cId="4105354595" sldId="2146847518"/>
            <ac:cxnSpMk id="26" creationId="{2408DB12-C5B7-48A3-862D-7C12A5408E33}"/>
          </ac:cxnSpMkLst>
        </pc:cxnChg>
        <pc:cxnChg chg="add mod">
          <ac:chgData name="Fath, Markus" userId="3f14300a-113b-4666-82b5-e7511371e573" providerId="ADAL" clId="{428DB67A-21DF-42C0-B3F5-AC1CB9C612FB}" dt="2022-03-17T15:30:49.217" v="963" actId="1037"/>
          <ac:cxnSpMkLst>
            <pc:docMk/>
            <pc:sldMk cId="4105354595" sldId="2146847518"/>
            <ac:cxnSpMk id="27" creationId="{5AD94204-5417-4DFB-AFE5-AB9322BFAE97}"/>
          </ac:cxnSpMkLst>
        </pc:cxnChg>
        <pc:cxnChg chg="add mod">
          <ac:chgData name="Fath, Markus" userId="3f14300a-113b-4666-82b5-e7511371e573" providerId="ADAL" clId="{428DB67A-21DF-42C0-B3F5-AC1CB9C612FB}" dt="2022-03-17T15:30:49.217" v="963" actId="1037"/>
          <ac:cxnSpMkLst>
            <pc:docMk/>
            <pc:sldMk cId="4105354595" sldId="2146847518"/>
            <ac:cxnSpMk id="30" creationId="{5D7F496B-33C3-4EC8-A934-828539C80D99}"/>
          </ac:cxnSpMkLst>
        </pc:cxnChg>
        <pc:cxnChg chg="add mod">
          <ac:chgData name="Fath, Markus" userId="3f14300a-113b-4666-82b5-e7511371e573" providerId="ADAL" clId="{428DB67A-21DF-42C0-B3F5-AC1CB9C612FB}" dt="2022-03-17T15:30:49.217" v="963" actId="1037"/>
          <ac:cxnSpMkLst>
            <pc:docMk/>
            <pc:sldMk cId="4105354595" sldId="2146847518"/>
            <ac:cxnSpMk id="33" creationId="{1D9F0004-CF28-413B-84DA-98628B5498CD}"/>
          </ac:cxnSpMkLst>
        </pc:cxnChg>
        <pc:cxnChg chg="add del mod">
          <ac:chgData name="Fath, Markus" userId="3f14300a-113b-4666-82b5-e7511371e573" providerId="ADAL" clId="{428DB67A-21DF-42C0-B3F5-AC1CB9C612FB}" dt="2022-03-17T15:31:33.736" v="970" actId="478"/>
          <ac:cxnSpMkLst>
            <pc:docMk/>
            <pc:sldMk cId="4105354595" sldId="2146847518"/>
            <ac:cxnSpMk id="36" creationId="{E5AD6C8A-DC38-4624-BC42-1DCBB068C04B}"/>
          </ac:cxnSpMkLst>
        </pc:cxnChg>
        <pc:cxnChg chg="add del mod">
          <ac:chgData name="Fath, Markus" userId="3f14300a-113b-4666-82b5-e7511371e573" providerId="ADAL" clId="{428DB67A-21DF-42C0-B3F5-AC1CB9C612FB}" dt="2022-03-17T15:31:35.984" v="971" actId="478"/>
          <ac:cxnSpMkLst>
            <pc:docMk/>
            <pc:sldMk cId="4105354595" sldId="2146847518"/>
            <ac:cxnSpMk id="39" creationId="{0803691E-23B4-4E1B-A38D-4B4C752CDBA0}"/>
          </ac:cxnSpMkLst>
        </pc:cxnChg>
        <pc:cxnChg chg="add mod">
          <ac:chgData name="Fath, Markus" userId="3f14300a-113b-4666-82b5-e7511371e573" providerId="ADAL" clId="{428DB67A-21DF-42C0-B3F5-AC1CB9C612FB}" dt="2022-03-17T15:30:49.217" v="963" actId="1037"/>
          <ac:cxnSpMkLst>
            <pc:docMk/>
            <pc:sldMk cId="4105354595" sldId="2146847518"/>
            <ac:cxnSpMk id="42" creationId="{45565DBC-74B4-49FA-BEF6-CA7A25F2E7DC}"/>
          </ac:cxnSpMkLst>
        </pc:cxnChg>
        <pc:cxnChg chg="add mod">
          <ac:chgData name="Fath, Markus" userId="3f14300a-113b-4666-82b5-e7511371e573" providerId="ADAL" clId="{428DB67A-21DF-42C0-B3F5-AC1CB9C612FB}" dt="2022-03-17T15:31:03.740" v="966" actId="14100"/>
          <ac:cxnSpMkLst>
            <pc:docMk/>
            <pc:sldMk cId="4105354595" sldId="2146847518"/>
            <ac:cxnSpMk id="46" creationId="{E28EF280-1752-4E0C-8D4E-0D7A5BBD401D}"/>
          </ac:cxnSpMkLst>
        </pc:cxnChg>
        <pc:cxnChg chg="add mod">
          <ac:chgData name="Fath, Markus" userId="3f14300a-113b-4666-82b5-e7511371e573" providerId="ADAL" clId="{428DB67A-21DF-42C0-B3F5-AC1CB9C612FB}" dt="2022-03-17T15:31:14.850" v="969" actId="14100"/>
          <ac:cxnSpMkLst>
            <pc:docMk/>
            <pc:sldMk cId="4105354595" sldId="2146847518"/>
            <ac:cxnSpMk id="49" creationId="{1F669876-B6E2-4145-A24B-325F7806CA66}"/>
          </ac:cxnSpMkLst>
        </pc:cxnChg>
        <pc:cxnChg chg="add">
          <ac:chgData name="Fath, Markus" userId="3f14300a-113b-4666-82b5-e7511371e573" providerId="ADAL" clId="{428DB67A-21DF-42C0-B3F5-AC1CB9C612FB}" dt="2022-03-17T15:31:42.156" v="972" actId="11529"/>
          <ac:cxnSpMkLst>
            <pc:docMk/>
            <pc:sldMk cId="4105354595" sldId="2146847518"/>
            <ac:cxnSpMk id="53" creationId="{C6910F02-93ED-4406-92DF-D68896A4720D}"/>
          </ac:cxnSpMkLst>
        </pc:cxnChg>
        <pc:cxnChg chg="add mod">
          <ac:chgData name="Fath, Markus" userId="3f14300a-113b-4666-82b5-e7511371e573" providerId="ADAL" clId="{428DB67A-21DF-42C0-B3F5-AC1CB9C612FB}" dt="2022-03-17T15:31:51.513" v="975" actId="14100"/>
          <ac:cxnSpMkLst>
            <pc:docMk/>
            <pc:sldMk cId="4105354595" sldId="2146847518"/>
            <ac:cxnSpMk id="54" creationId="{20B80916-4AAE-43BE-8389-56D304830C59}"/>
          </ac:cxnSpMkLst>
        </pc:cxnChg>
      </pc:sldChg>
      <pc:sldMasterChg chg="del delSldLayout">
        <pc:chgData name="Fath, Markus" userId="3f14300a-113b-4666-82b5-e7511371e573" providerId="ADAL" clId="{428DB67A-21DF-42C0-B3F5-AC1CB9C612FB}" dt="2022-03-16T15:02:25.499" v="0" actId="47"/>
        <pc:sldMasterMkLst>
          <pc:docMk/>
          <pc:sldMasterMk cId="3408294523" sldId="2147483733"/>
        </pc:sldMasterMkLst>
        <pc:sldLayoutChg chg="del">
          <pc:chgData name="Fath, Markus" userId="3f14300a-113b-4666-82b5-e7511371e573" providerId="ADAL" clId="{428DB67A-21DF-42C0-B3F5-AC1CB9C612FB}" dt="2022-03-16T15:02:25.499" v="0" actId="47"/>
          <pc:sldLayoutMkLst>
            <pc:docMk/>
            <pc:sldMasterMk cId="3408294523" sldId="2147483733"/>
            <pc:sldLayoutMk cId="781090314" sldId="2147483740"/>
          </pc:sldLayoutMkLst>
        </pc:sldLayoutChg>
        <pc:sldLayoutChg chg="del">
          <pc:chgData name="Fath, Markus" userId="3f14300a-113b-4666-82b5-e7511371e573" providerId="ADAL" clId="{428DB67A-21DF-42C0-B3F5-AC1CB9C612FB}" dt="2022-03-16T15:02:25.499" v="0" actId="47"/>
          <pc:sldLayoutMkLst>
            <pc:docMk/>
            <pc:sldMasterMk cId="3408294523" sldId="2147483733"/>
            <pc:sldLayoutMk cId="1859360619" sldId="2147483741"/>
          </pc:sldLayoutMkLst>
        </pc:sldLayoutChg>
        <pc:sldLayoutChg chg="del">
          <pc:chgData name="Fath, Markus" userId="3f14300a-113b-4666-82b5-e7511371e573" providerId="ADAL" clId="{428DB67A-21DF-42C0-B3F5-AC1CB9C612FB}" dt="2022-03-16T15:02:25.499" v="0" actId="47"/>
          <pc:sldLayoutMkLst>
            <pc:docMk/>
            <pc:sldMasterMk cId="3408294523" sldId="2147483733"/>
            <pc:sldLayoutMk cId="2466743634" sldId="2147483743"/>
          </pc:sldLayoutMkLst>
        </pc:sldLayoutChg>
        <pc:sldLayoutChg chg="del">
          <pc:chgData name="Fath, Markus" userId="3f14300a-113b-4666-82b5-e7511371e573" providerId="ADAL" clId="{428DB67A-21DF-42C0-B3F5-AC1CB9C612FB}" dt="2022-03-16T15:02:25.499" v="0" actId="47"/>
          <pc:sldLayoutMkLst>
            <pc:docMk/>
            <pc:sldMasterMk cId="3408294523" sldId="2147483733"/>
            <pc:sldLayoutMk cId="932785900" sldId="2147483744"/>
          </pc:sldLayoutMkLst>
        </pc:sldLayoutChg>
        <pc:sldLayoutChg chg="del">
          <pc:chgData name="Fath, Markus" userId="3f14300a-113b-4666-82b5-e7511371e573" providerId="ADAL" clId="{428DB67A-21DF-42C0-B3F5-AC1CB9C612FB}" dt="2022-03-16T15:02:25.499" v="0" actId="47"/>
          <pc:sldLayoutMkLst>
            <pc:docMk/>
            <pc:sldMasterMk cId="3408294523" sldId="2147483733"/>
            <pc:sldLayoutMk cId="2630481451" sldId="2147483745"/>
          </pc:sldLayoutMkLst>
        </pc:sldLayoutChg>
        <pc:sldLayoutChg chg="del">
          <pc:chgData name="Fath, Markus" userId="3f14300a-113b-4666-82b5-e7511371e573" providerId="ADAL" clId="{428DB67A-21DF-42C0-B3F5-AC1CB9C612FB}" dt="2022-03-16T15:02:25.499" v="0" actId="47"/>
          <pc:sldLayoutMkLst>
            <pc:docMk/>
            <pc:sldMasterMk cId="3408294523" sldId="2147483733"/>
            <pc:sldLayoutMk cId="552787710" sldId="2147483748"/>
          </pc:sldLayoutMkLst>
        </pc:sldLayoutChg>
        <pc:sldLayoutChg chg="del">
          <pc:chgData name="Fath, Markus" userId="3f14300a-113b-4666-82b5-e7511371e573" providerId="ADAL" clId="{428DB67A-21DF-42C0-B3F5-AC1CB9C612FB}" dt="2022-03-16T15:02:25.499" v="0" actId="47"/>
          <pc:sldLayoutMkLst>
            <pc:docMk/>
            <pc:sldMasterMk cId="3408294523" sldId="2147483733"/>
            <pc:sldLayoutMk cId="4186098743" sldId="2147483751"/>
          </pc:sldLayoutMkLst>
        </pc:sldLayoutChg>
        <pc:sldLayoutChg chg="del">
          <pc:chgData name="Fath, Markus" userId="3f14300a-113b-4666-82b5-e7511371e573" providerId="ADAL" clId="{428DB67A-21DF-42C0-B3F5-AC1CB9C612FB}" dt="2022-03-16T15:02:25.499" v="0" actId="47"/>
          <pc:sldLayoutMkLst>
            <pc:docMk/>
            <pc:sldMasterMk cId="3408294523" sldId="2147483733"/>
            <pc:sldLayoutMk cId="451925193" sldId="2147483754"/>
          </pc:sldLayoutMkLst>
        </pc:sldLayoutChg>
        <pc:sldLayoutChg chg="del">
          <pc:chgData name="Fath, Markus" userId="3f14300a-113b-4666-82b5-e7511371e573" providerId="ADAL" clId="{428DB67A-21DF-42C0-B3F5-AC1CB9C612FB}" dt="2022-03-16T15:02:25.499" v="0" actId="47"/>
          <pc:sldLayoutMkLst>
            <pc:docMk/>
            <pc:sldMasterMk cId="3408294523" sldId="2147483733"/>
            <pc:sldLayoutMk cId="1911862759" sldId="2147483755"/>
          </pc:sldLayoutMkLst>
        </pc:sldLayoutChg>
        <pc:sldLayoutChg chg="del">
          <pc:chgData name="Fath, Markus" userId="3f14300a-113b-4666-82b5-e7511371e573" providerId="ADAL" clId="{428DB67A-21DF-42C0-B3F5-AC1CB9C612FB}" dt="2022-03-16T15:02:25.499" v="0" actId="47"/>
          <pc:sldLayoutMkLst>
            <pc:docMk/>
            <pc:sldMasterMk cId="3408294523" sldId="2147483733"/>
            <pc:sldLayoutMk cId="434218196" sldId="2147483756"/>
          </pc:sldLayoutMkLst>
        </pc:sldLayoutChg>
        <pc:sldLayoutChg chg="del">
          <pc:chgData name="Fath, Markus" userId="3f14300a-113b-4666-82b5-e7511371e573" providerId="ADAL" clId="{428DB67A-21DF-42C0-B3F5-AC1CB9C612FB}" dt="2022-03-16T15:02:25.499" v="0" actId="47"/>
          <pc:sldLayoutMkLst>
            <pc:docMk/>
            <pc:sldMasterMk cId="3408294523" sldId="2147483733"/>
            <pc:sldLayoutMk cId="3425020262" sldId="2147483757"/>
          </pc:sldLayoutMkLst>
        </pc:sldLayoutChg>
        <pc:sldLayoutChg chg="del">
          <pc:chgData name="Fath, Markus" userId="3f14300a-113b-4666-82b5-e7511371e573" providerId="ADAL" clId="{428DB67A-21DF-42C0-B3F5-AC1CB9C612FB}" dt="2022-03-16T15:02:25.499" v="0" actId="47"/>
          <pc:sldLayoutMkLst>
            <pc:docMk/>
            <pc:sldMasterMk cId="3408294523" sldId="2147483733"/>
            <pc:sldLayoutMk cId="866416376" sldId="2147483760"/>
          </pc:sldLayoutMkLst>
        </pc:sldLayoutChg>
        <pc:sldLayoutChg chg="del">
          <pc:chgData name="Fath, Markus" userId="3f14300a-113b-4666-82b5-e7511371e573" providerId="ADAL" clId="{428DB67A-21DF-42C0-B3F5-AC1CB9C612FB}" dt="2022-03-16T15:02:25.499" v="0" actId="47"/>
          <pc:sldLayoutMkLst>
            <pc:docMk/>
            <pc:sldMasterMk cId="3408294523" sldId="2147483733"/>
            <pc:sldLayoutMk cId="1287227243" sldId="2147483763"/>
          </pc:sldLayoutMkLst>
        </pc:sldLayoutChg>
        <pc:sldLayoutChg chg="del">
          <pc:chgData name="Fath, Markus" userId="3f14300a-113b-4666-82b5-e7511371e573" providerId="ADAL" clId="{428DB67A-21DF-42C0-B3F5-AC1CB9C612FB}" dt="2022-03-16T15:02:25.499" v="0" actId="47"/>
          <pc:sldLayoutMkLst>
            <pc:docMk/>
            <pc:sldMasterMk cId="3408294523" sldId="2147483733"/>
            <pc:sldLayoutMk cId="4109527874" sldId="2147483765"/>
          </pc:sldLayoutMkLst>
        </pc:sldLayoutChg>
        <pc:sldLayoutChg chg="del">
          <pc:chgData name="Fath, Markus" userId="3f14300a-113b-4666-82b5-e7511371e573" providerId="ADAL" clId="{428DB67A-21DF-42C0-B3F5-AC1CB9C612FB}" dt="2022-03-16T15:02:25.499" v="0" actId="47"/>
          <pc:sldLayoutMkLst>
            <pc:docMk/>
            <pc:sldMasterMk cId="3408294523" sldId="2147483733"/>
            <pc:sldLayoutMk cId="1008985274" sldId="2147483767"/>
          </pc:sldLayoutMkLst>
        </pc:sldLayoutChg>
        <pc:sldLayoutChg chg="del">
          <pc:chgData name="Fath, Markus" userId="3f14300a-113b-4666-82b5-e7511371e573" providerId="ADAL" clId="{428DB67A-21DF-42C0-B3F5-AC1CB9C612FB}" dt="2022-03-16T15:02:25.499" v="0" actId="47"/>
          <pc:sldLayoutMkLst>
            <pc:docMk/>
            <pc:sldMasterMk cId="3408294523" sldId="2147483733"/>
            <pc:sldLayoutMk cId="2504941297" sldId="2147483768"/>
          </pc:sldLayoutMkLst>
        </pc:sldLayoutChg>
        <pc:sldLayoutChg chg="del">
          <pc:chgData name="Fath, Markus" userId="3f14300a-113b-4666-82b5-e7511371e573" providerId="ADAL" clId="{428DB67A-21DF-42C0-B3F5-AC1CB9C612FB}" dt="2022-03-16T15:02:25.499" v="0" actId="47"/>
          <pc:sldLayoutMkLst>
            <pc:docMk/>
            <pc:sldMasterMk cId="3408294523" sldId="2147483733"/>
            <pc:sldLayoutMk cId="727667599" sldId="2147483769"/>
          </pc:sldLayoutMkLst>
        </pc:sldLayoutChg>
        <pc:sldLayoutChg chg="del">
          <pc:chgData name="Fath, Markus" userId="3f14300a-113b-4666-82b5-e7511371e573" providerId="ADAL" clId="{428DB67A-21DF-42C0-B3F5-AC1CB9C612FB}" dt="2022-03-16T15:02:25.499" v="0" actId="47"/>
          <pc:sldLayoutMkLst>
            <pc:docMk/>
            <pc:sldMasterMk cId="3408294523" sldId="2147483733"/>
            <pc:sldLayoutMk cId="2680594478" sldId="2147483770"/>
          </pc:sldLayoutMkLst>
        </pc:sldLayoutChg>
        <pc:sldLayoutChg chg="del">
          <pc:chgData name="Fath, Markus" userId="3f14300a-113b-4666-82b5-e7511371e573" providerId="ADAL" clId="{428DB67A-21DF-42C0-B3F5-AC1CB9C612FB}" dt="2022-03-16T15:02:25.499" v="0" actId="47"/>
          <pc:sldLayoutMkLst>
            <pc:docMk/>
            <pc:sldMasterMk cId="3408294523" sldId="2147483733"/>
            <pc:sldLayoutMk cId="4139791144" sldId="2147483771"/>
          </pc:sldLayoutMkLst>
        </pc:sldLayoutChg>
        <pc:sldLayoutChg chg="del">
          <pc:chgData name="Fath, Markus" userId="3f14300a-113b-4666-82b5-e7511371e573" providerId="ADAL" clId="{428DB67A-21DF-42C0-B3F5-AC1CB9C612FB}" dt="2022-03-16T15:02:25.499" v="0" actId="47"/>
          <pc:sldLayoutMkLst>
            <pc:docMk/>
            <pc:sldMasterMk cId="3408294523" sldId="2147483733"/>
            <pc:sldLayoutMk cId="2452717617" sldId="2147483772"/>
          </pc:sldLayoutMkLst>
        </pc:sldLayoutChg>
        <pc:sldLayoutChg chg="del">
          <pc:chgData name="Fath, Markus" userId="3f14300a-113b-4666-82b5-e7511371e573" providerId="ADAL" clId="{428DB67A-21DF-42C0-B3F5-AC1CB9C612FB}" dt="2022-03-16T15:02:25.499" v="0" actId="47"/>
          <pc:sldLayoutMkLst>
            <pc:docMk/>
            <pc:sldMasterMk cId="3408294523" sldId="2147483733"/>
            <pc:sldLayoutMk cId="1982410628" sldId="2147483773"/>
          </pc:sldLayoutMkLst>
        </pc:sldLayoutChg>
        <pc:sldLayoutChg chg="del">
          <pc:chgData name="Fath, Markus" userId="3f14300a-113b-4666-82b5-e7511371e573" providerId="ADAL" clId="{428DB67A-21DF-42C0-B3F5-AC1CB9C612FB}" dt="2022-03-16T15:02:25.499" v="0" actId="47"/>
          <pc:sldLayoutMkLst>
            <pc:docMk/>
            <pc:sldMasterMk cId="3408294523" sldId="2147483733"/>
            <pc:sldLayoutMk cId="2129332223" sldId="2147483774"/>
          </pc:sldLayoutMkLst>
        </pc:sldLayoutChg>
        <pc:sldLayoutChg chg="del">
          <pc:chgData name="Fath, Markus" userId="3f14300a-113b-4666-82b5-e7511371e573" providerId="ADAL" clId="{428DB67A-21DF-42C0-B3F5-AC1CB9C612FB}" dt="2022-03-16T15:02:25.499" v="0" actId="47"/>
          <pc:sldLayoutMkLst>
            <pc:docMk/>
            <pc:sldMasterMk cId="3408294523" sldId="2147483733"/>
            <pc:sldLayoutMk cId="3048046299" sldId="2147483775"/>
          </pc:sldLayoutMkLst>
        </pc:sldLayoutChg>
      </pc:sldMasterChg>
      <pc:sldMasterChg chg="del delSldLayout">
        <pc:chgData name="Fath, Markus" userId="3f14300a-113b-4666-82b5-e7511371e573" providerId="ADAL" clId="{428DB67A-21DF-42C0-B3F5-AC1CB9C612FB}" dt="2022-03-16T15:02:25.499" v="0" actId="47"/>
        <pc:sldMasterMkLst>
          <pc:docMk/>
          <pc:sldMasterMk cId="2964593094" sldId="2147484518"/>
        </pc:sldMasterMkLst>
        <pc:sldLayoutChg chg="del">
          <pc:chgData name="Fath, Markus" userId="3f14300a-113b-4666-82b5-e7511371e573" providerId="ADAL" clId="{428DB67A-21DF-42C0-B3F5-AC1CB9C612FB}" dt="2022-03-16T15:02:25.499" v="0" actId="47"/>
          <pc:sldLayoutMkLst>
            <pc:docMk/>
            <pc:sldMasterMk cId="2964593094" sldId="2147484518"/>
            <pc:sldLayoutMk cId="2683764134" sldId="2147484519"/>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3586924310" sldId="2147484520"/>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3661482546" sldId="2147484521"/>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518710006" sldId="2147484522"/>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3180278031" sldId="2147484523"/>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740348737" sldId="2147484524"/>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1076112749" sldId="2147484525"/>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3045518469" sldId="2147484526"/>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1320562358" sldId="2147484527"/>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782824590" sldId="2147484528"/>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3470093094" sldId="2147484529"/>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3360836008" sldId="2147484530"/>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3876244876" sldId="2147484531"/>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2721206554" sldId="2147484532"/>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276435475" sldId="2147484533"/>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1838278154" sldId="2147484534"/>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2675111603" sldId="2147484543"/>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1910795436" sldId="2147484544"/>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1332497340" sldId="2147484545"/>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4110657159" sldId="2147484547"/>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1255281265" sldId="2147484548"/>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4155044683" sldId="2147484549"/>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354764153" sldId="2147484550"/>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806083023" sldId="2147484551"/>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2109936485" sldId="2147484552"/>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747602208" sldId="2147484553"/>
          </pc:sldLayoutMkLst>
        </pc:sldLayoutChg>
        <pc:sldLayoutChg chg="del">
          <pc:chgData name="Fath, Markus" userId="3f14300a-113b-4666-82b5-e7511371e573" providerId="ADAL" clId="{428DB67A-21DF-42C0-B3F5-AC1CB9C612FB}" dt="2022-03-16T15:02:25.499" v="0" actId="47"/>
          <pc:sldLayoutMkLst>
            <pc:docMk/>
            <pc:sldMasterMk cId="2964593094" sldId="2147484518"/>
            <pc:sldLayoutMk cId="3069963574" sldId="2147484554"/>
          </pc:sldLayoutMkLst>
        </pc:sldLayoutChg>
      </pc:sldMasterChg>
      <pc:sldMasterChg chg="del delSldLayout">
        <pc:chgData name="Fath, Markus" userId="3f14300a-113b-4666-82b5-e7511371e573" providerId="ADAL" clId="{428DB67A-21DF-42C0-B3F5-AC1CB9C612FB}" dt="2022-03-16T15:02:29.001" v="1" actId="47"/>
        <pc:sldMasterMkLst>
          <pc:docMk/>
          <pc:sldMasterMk cId="1042673064" sldId="2147484684"/>
        </pc:sldMasterMkLst>
        <pc:sldLayoutChg chg="del">
          <pc:chgData name="Fath, Markus" userId="3f14300a-113b-4666-82b5-e7511371e573" providerId="ADAL" clId="{428DB67A-21DF-42C0-B3F5-AC1CB9C612FB}" dt="2022-03-16T15:02:29.001" v="1" actId="47"/>
          <pc:sldLayoutMkLst>
            <pc:docMk/>
            <pc:sldMasterMk cId="1042673064" sldId="2147484684"/>
            <pc:sldLayoutMk cId="1274749153" sldId="2147484685"/>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3528530440" sldId="2147484686"/>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4108648658" sldId="2147484687"/>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1375504530" sldId="2147484688"/>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427459253" sldId="2147484689"/>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2218861445" sldId="2147484690"/>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906108750" sldId="2147484691"/>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2175043928" sldId="2147484692"/>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239074654" sldId="2147484693"/>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474480997" sldId="2147484694"/>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3692947146" sldId="2147484695"/>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2586779884" sldId="2147484696"/>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4231225807" sldId="2147484697"/>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519721985" sldId="2147484698"/>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2642794222" sldId="2147484699"/>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3101718560" sldId="2147484700"/>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2617139598" sldId="2147484710"/>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2213351888" sldId="2147484711"/>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2685499212" sldId="2147484712"/>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4083514379" sldId="2147484713"/>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1944775092" sldId="2147484714"/>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496429633" sldId="2147484715"/>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923089334" sldId="2147484716"/>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1538184234" sldId="2147484717"/>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4006071840" sldId="2147484718"/>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499005709" sldId="2147484719"/>
          </pc:sldLayoutMkLst>
        </pc:sldLayoutChg>
        <pc:sldLayoutChg chg="del">
          <pc:chgData name="Fath, Markus" userId="3f14300a-113b-4666-82b5-e7511371e573" providerId="ADAL" clId="{428DB67A-21DF-42C0-B3F5-AC1CB9C612FB}" dt="2022-03-16T15:02:29.001" v="1" actId="47"/>
          <pc:sldLayoutMkLst>
            <pc:docMk/>
            <pc:sldMasterMk cId="1042673064" sldId="2147484684"/>
            <pc:sldLayoutMk cId="1390367423" sldId="214748472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1</a:t>
            </a:fld>
            <a:endParaRPr lang="de-DE"/>
          </a:p>
        </p:txBody>
      </p:sp>
    </p:spTree>
    <p:extLst>
      <p:ext uri="{BB962C8B-B14F-4D97-AF65-F5344CB8AC3E}">
        <p14:creationId xmlns:p14="http://schemas.microsoft.com/office/powerpoint/2010/main" val="767787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10</a:t>
            </a:fld>
            <a:endParaRPr lang="de-DE"/>
          </a:p>
        </p:txBody>
      </p:sp>
    </p:spTree>
    <p:extLst>
      <p:ext uri="{BB962C8B-B14F-4D97-AF65-F5344CB8AC3E}">
        <p14:creationId xmlns:p14="http://schemas.microsoft.com/office/powerpoint/2010/main" val="1657814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11</a:t>
            </a:fld>
            <a:endParaRPr lang="de-DE"/>
          </a:p>
        </p:txBody>
      </p:sp>
    </p:spTree>
    <p:extLst>
      <p:ext uri="{BB962C8B-B14F-4D97-AF65-F5344CB8AC3E}">
        <p14:creationId xmlns:p14="http://schemas.microsoft.com/office/powerpoint/2010/main" val="2096995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12</a:t>
            </a:fld>
            <a:endParaRPr lang="de-DE"/>
          </a:p>
        </p:txBody>
      </p:sp>
    </p:spTree>
    <p:extLst>
      <p:ext uri="{BB962C8B-B14F-4D97-AF65-F5344CB8AC3E}">
        <p14:creationId xmlns:p14="http://schemas.microsoft.com/office/powerpoint/2010/main" val="809611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13</a:t>
            </a:fld>
            <a:endParaRPr lang="de-DE"/>
          </a:p>
        </p:txBody>
      </p:sp>
    </p:spTree>
    <p:extLst>
      <p:ext uri="{BB962C8B-B14F-4D97-AF65-F5344CB8AC3E}">
        <p14:creationId xmlns:p14="http://schemas.microsoft.com/office/powerpoint/2010/main" val="236427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14</a:t>
            </a:fld>
            <a:endParaRPr lang="de-DE"/>
          </a:p>
        </p:txBody>
      </p:sp>
    </p:spTree>
    <p:extLst>
      <p:ext uri="{BB962C8B-B14F-4D97-AF65-F5344CB8AC3E}">
        <p14:creationId xmlns:p14="http://schemas.microsoft.com/office/powerpoint/2010/main" val="971720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15</a:t>
            </a:fld>
            <a:endParaRPr lang="de-DE"/>
          </a:p>
        </p:txBody>
      </p:sp>
    </p:spTree>
    <p:extLst>
      <p:ext uri="{BB962C8B-B14F-4D97-AF65-F5344CB8AC3E}">
        <p14:creationId xmlns:p14="http://schemas.microsoft.com/office/powerpoint/2010/main" val="3241690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16</a:t>
            </a:fld>
            <a:endParaRPr lang="de-DE"/>
          </a:p>
        </p:txBody>
      </p:sp>
    </p:spTree>
    <p:extLst>
      <p:ext uri="{BB962C8B-B14F-4D97-AF65-F5344CB8AC3E}">
        <p14:creationId xmlns:p14="http://schemas.microsoft.com/office/powerpoint/2010/main" val="3094821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51BD74FF-FDD6-4389-A086-63F828682103}" type="slidenum">
              <a:rPr kumimoji="0" lang="en-CA"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a:t>
            </a:fld>
            <a:endParaRPr kumimoji="0" lang="en-CA"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020737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SAP HANA is the solution from SAP.</a:t>
            </a:r>
          </a:p>
          <a:p>
            <a:r>
              <a:rPr lang="en-US"/>
              <a:t>It has been architected from day one to provide best-in-class unified data management for different data types – AKA </a:t>
            </a:r>
            <a:r>
              <a:rPr lang="en-US" err="1"/>
              <a:t>multimodel</a:t>
            </a:r>
            <a:r>
              <a:rPr lang="en-US"/>
              <a:t> data management - so you can use all your data to innovate without boundaries.</a:t>
            </a:r>
          </a:p>
          <a:p>
            <a:r>
              <a:rPr lang="en-US"/>
              <a:t>Let’s look at the unique characteristics of this offering.</a:t>
            </a:r>
          </a:p>
          <a:p>
            <a:pPr marL="285750" indent="-285750">
              <a:buFont typeface="Arial" panose="020B0604020202020204" pitchFamily="34" charset="0"/>
              <a:buChar char="•"/>
            </a:pPr>
            <a:r>
              <a:rPr lang="en-US" sz="1400" b="0" i="0" u="none" strike="noStrike" kern="1200">
                <a:solidFill>
                  <a:schemeClr val="tx1"/>
                </a:solidFill>
                <a:effectLst/>
                <a:latin typeface="+mn-lt"/>
                <a:ea typeface="+mn-ea"/>
                <a:cs typeface="+mn-cs"/>
              </a:rPr>
              <a:t>Harness the value of all types of data</a:t>
            </a:r>
            <a:r>
              <a:rPr lang="en-US" sz="1400" b="0" i="0" kern="1200">
                <a:solidFill>
                  <a:schemeClr val="tx1"/>
                </a:solidFill>
                <a:effectLst/>
                <a:latin typeface="+mn-lt"/>
                <a:ea typeface="+mn-ea"/>
                <a:cs typeface="+mn-cs"/>
              </a:rPr>
              <a:t>​: </a:t>
            </a:r>
            <a:r>
              <a:rPr lang="en-US"/>
              <a:t>Breadth of data types support in one solution</a:t>
            </a:r>
          </a:p>
          <a:p>
            <a:pPr marL="285750" indent="-285750">
              <a:buFont typeface="Arial" panose="020B0604020202020204" pitchFamily="34" charset="0"/>
              <a:buChar char="•"/>
            </a:pPr>
            <a:r>
              <a:rPr lang="en-US" sz="1400" b="0" i="0" u="none" strike="noStrike" kern="1200">
                <a:solidFill>
                  <a:schemeClr val="tx1"/>
                </a:solidFill>
                <a:effectLst/>
                <a:latin typeface="+mn-lt"/>
                <a:ea typeface="+mn-ea"/>
                <a:cs typeface="+mn-cs"/>
              </a:rPr>
              <a:t>Gain instant situational awareness</a:t>
            </a:r>
            <a:r>
              <a:rPr lang="en-US" sz="1400" b="0" i="0" kern="1200">
                <a:solidFill>
                  <a:schemeClr val="tx1"/>
                </a:solidFill>
                <a:effectLst/>
                <a:latin typeface="+mn-lt"/>
                <a:ea typeface="+mn-ea"/>
                <a:cs typeface="+mn-cs"/>
              </a:rPr>
              <a:t>​: </a:t>
            </a:r>
            <a:r>
              <a:rPr lang="en-US"/>
              <a:t>Analytics performance to join and correlate multiple data types at once  (in context) and in real-time to deliver full situational awareness. Plus, it can process transactional workloads at the same time – so you get analytics on fresh data</a:t>
            </a:r>
          </a:p>
          <a:p>
            <a:pPr marL="285750" indent="-285750">
              <a:buFont typeface="Arial" panose="020B0604020202020204" pitchFamily="34" charset="0"/>
              <a:buChar char="•"/>
            </a:pPr>
            <a:r>
              <a:rPr lang="en-US" sz="1400" b="0" i="0" kern="1200">
                <a:solidFill>
                  <a:schemeClr val="tx1"/>
                </a:solidFill>
                <a:effectLst/>
                <a:latin typeface="+mn-lt"/>
                <a:ea typeface="+mn-ea"/>
                <a:cs typeface="+mn-cs"/>
              </a:rPr>
              <a:t>Enhance business processes: </a:t>
            </a:r>
            <a:r>
              <a:rPr lang="en-US"/>
              <a:t>Since HANA also runs your business applications, you can bring the intelligence extracted from all your data into your business processes – not just for operational analysis but also to power intelligent automation and advanced analytics with ML.</a:t>
            </a:r>
          </a:p>
          <a:p>
            <a:pPr marL="285750" indent="-285750">
              <a:buFont typeface="Arial" panose="020B0604020202020204" pitchFamily="34" charset="0"/>
              <a:buChar char="•"/>
            </a:pPr>
            <a:r>
              <a:rPr lang="en-US" sz="1400" b="0" i="0" u="none" strike="noStrike" kern="1200">
                <a:solidFill>
                  <a:schemeClr val="tx1"/>
                </a:solidFill>
                <a:effectLst/>
                <a:latin typeface="+mn-lt"/>
                <a:ea typeface="+mn-ea"/>
                <a:cs typeface="+mn-cs"/>
              </a:rPr>
              <a:t>Democratize innovation</a:t>
            </a:r>
            <a:r>
              <a:rPr lang="en-US" sz="1400" b="0" i="0" kern="1200">
                <a:solidFill>
                  <a:schemeClr val="tx1"/>
                </a:solidFill>
                <a:effectLst/>
                <a:latin typeface="+mn-lt"/>
                <a:ea typeface="+mn-ea"/>
                <a:cs typeface="+mn-cs"/>
              </a:rPr>
              <a:t>​: </a:t>
            </a:r>
            <a:r>
              <a:rPr lang="en-US"/>
              <a:t>All of this is complemented by built-in content – such as best in class, optimized algorithms -  standard interfaces and languages support, and complete deployment flexibility - from on-prem to all major public clouds. So it becomes easier for you to leverage data for innovation</a:t>
            </a:r>
          </a:p>
          <a:p>
            <a:pPr marL="285750" indent="-2857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4012334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a:t>
            </a:fld>
            <a:endParaRPr lang="de-DE"/>
          </a:p>
        </p:txBody>
      </p:sp>
    </p:spTree>
    <p:extLst>
      <p:ext uri="{BB962C8B-B14F-4D97-AF65-F5344CB8AC3E}">
        <p14:creationId xmlns:p14="http://schemas.microsoft.com/office/powerpoint/2010/main" val="1899901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a:p>
        </p:txBody>
      </p:sp>
    </p:spTree>
    <p:extLst>
      <p:ext uri="{BB962C8B-B14F-4D97-AF65-F5344CB8AC3E}">
        <p14:creationId xmlns:p14="http://schemas.microsoft.com/office/powerpoint/2010/main" val="313798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1941189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a:p>
        </p:txBody>
      </p:sp>
    </p:spTree>
    <p:extLst>
      <p:ext uri="{BB962C8B-B14F-4D97-AF65-F5344CB8AC3E}">
        <p14:creationId xmlns:p14="http://schemas.microsoft.com/office/powerpoint/2010/main" val="1733144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8</a:t>
            </a:fld>
            <a:endParaRPr lang="de-DE"/>
          </a:p>
        </p:txBody>
      </p:sp>
    </p:spTree>
    <p:extLst>
      <p:ext uri="{BB962C8B-B14F-4D97-AF65-F5344CB8AC3E}">
        <p14:creationId xmlns:p14="http://schemas.microsoft.com/office/powerpoint/2010/main" val="2230714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a:p>
        </p:txBody>
      </p:sp>
    </p:spTree>
    <p:extLst>
      <p:ext uri="{BB962C8B-B14F-4D97-AF65-F5344CB8AC3E}">
        <p14:creationId xmlns:p14="http://schemas.microsoft.com/office/powerpoint/2010/main" val="3841821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2.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6.png"/><Relationship Id="rId3" Type="http://schemas.openxmlformats.org/officeDocument/2006/relationships/hyperlink" Target="http://www.sap.com/trademark" TargetMode="External"/><Relationship Id="rId7" Type="http://schemas.openxmlformats.org/officeDocument/2006/relationships/hyperlink" Target="https://www.youtube.com/user/ConcurTechnologies"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7.png"/><Relationship Id="rId11" Type="http://schemas.openxmlformats.org/officeDocument/2006/relationships/hyperlink" Target="https://www.facebook.com/SAPConcur/" TargetMode="External"/><Relationship Id="rId5" Type="http://schemas.openxmlformats.org/officeDocument/2006/relationships/hyperlink" Target="https://www.linkedin.com/company/sapconcur/" TargetMode="External"/><Relationship Id="rId10" Type="http://schemas.openxmlformats.org/officeDocument/2006/relationships/image" Target="../media/image9.png"/><Relationship Id="rId4" Type="http://schemas.openxmlformats.org/officeDocument/2006/relationships/hyperlink" Target="https://www.concur.com/" TargetMode="External"/><Relationship Id="rId9" Type="http://schemas.openxmlformats.org/officeDocument/2006/relationships/hyperlink" Target="https://twitter.com/sapconcur" TargetMode="External"/></Relationships>
</file>

<file path=ppt/slideLayouts/_rels/slideLayout46.xml.rels><?xml version="1.0" encoding="UTF-8" standalone="yes"?>
<Relationships xmlns="http://schemas.openxmlformats.org/package/2006/relationships"><Relationship Id="rId8" Type="http://schemas.openxmlformats.org/officeDocument/2006/relationships/hyperlink" Target="https://twitter.com/sap" TargetMode="External"/><Relationship Id="rId13" Type="http://schemas.openxmlformats.org/officeDocument/2006/relationships/hyperlink" Target="http://www.sap.com/trademark" TargetMode="External"/><Relationship Id="rId3" Type="http://schemas.openxmlformats.org/officeDocument/2006/relationships/hyperlink" Target="https://www.sap.com/registration/contact.html" TargetMode="External"/><Relationship Id="rId7" Type="http://schemas.openxmlformats.org/officeDocument/2006/relationships/image" Target="../media/image3.pn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hyperlink" Target="https://www.youtube.com/user/SAP" TargetMode="Externa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hyperlink" Target="https://www.facebook.com/SAP" TargetMode="External"/><Relationship Id="rId4" Type="http://schemas.openxmlformats.org/officeDocument/2006/relationships/hyperlink" Target="https://www.linkedin.com/company/sap" TargetMode="External"/><Relationship Id="rId9"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8" Type="http://schemas.openxmlformats.org/officeDocument/2006/relationships/hyperlink" Target="https://twitter.com/sap" TargetMode="External"/><Relationship Id="rId13" Type="http://schemas.openxmlformats.org/officeDocument/2006/relationships/hyperlink" Target="http://www.sap.de/trademark" TargetMode="External"/><Relationship Id="rId3" Type="http://schemas.openxmlformats.org/officeDocument/2006/relationships/hyperlink" Target="http://www.sap.com/germany/contactsap" TargetMode="External"/><Relationship Id="rId7" Type="http://schemas.openxmlformats.org/officeDocument/2006/relationships/image" Target="../media/image3.pn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hyperlink" Target="https://www.youtube.com/user/SAP" TargetMode="Externa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hyperlink" Target="https://www.facebook.com/SAP" TargetMode="External"/><Relationship Id="rId4" Type="http://schemas.openxmlformats.org/officeDocument/2006/relationships/hyperlink" Target="https://www.linkedin.com/company/sap" TargetMode="External"/><Relationship Id="rId9"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11371324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0238506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9922663"/>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382434"/>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28100469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09866798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4027182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43399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1883526881"/>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195698824"/>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86728443"/>
      </p:ext>
    </p:extLst>
  </p:cSld>
  <p:clrMapOvr>
    <a:masterClrMapping/>
  </p:clrMapOvr>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6523654"/>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5135325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804564137"/>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3615142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184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1831726653"/>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2019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193574418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2019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4"/>
              </a:rPr>
              <a:t>www.sap.com/corporate/de/legal/copyright.html</a:t>
            </a:r>
            <a:r>
              <a:rPr lang="de-DE" sz="800" kern="1200" noProof="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204537003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93752618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BLUE GRAPHIC ***">
    <p:spTree>
      <p:nvGrpSpPr>
        <p:cNvPr id="1" name=""/>
        <p:cNvGrpSpPr/>
        <p:nvPr/>
      </p:nvGrpSpPr>
      <p:grpSpPr>
        <a:xfrm>
          <a:off x="0" y="0"/>
          <a:ext cx="0" cy="0"/>
          <a:chOff x="0" y="0"/>
          <a:chExt cx="0" cy="0"/>
        </a:xfrm>
      </p:grpSpPr>
      <p:sp>
        <p:nvSpPr>
          <p:cNvPr id="3" name="Title"/>
          <p:cNvSpPr>
            <a:spLocks noGrp="1"/>
          </p:cNvSpPr>
          <p:nvPr>
            <p:ph type="title" hasCustomPrompt="1"/>
          </p:nvPr>
        </p:nvSpPr>
        <p:spPr>
          <a:xfrm>
            <a:off x="504001" y="504000"/>
            <a:ext cx="11186476" cy="369332"/>
          </a:xfrm>
        </p:spPr>
        <p:txBody>
          <a:bodyPr/>
          <a:lstStyle>
            <a:lvl1pPr algn="ctr">
              <a:defRPr/>
            </a:lvl1pPr>
          </a:lstStyle>
          <a:p>
            <a:r>
              <a:rPr lang="en-US" noProof="0"/>
              <a:t>Insert page title (sentence case)</a:t>
            </a:r>
            <a:endParaRPr lang="en-US"/>
          </a:p>
        </p:txBody>
      </p:sp>
    </p:spTree>
    <p:extLst>
      <p:ext uri="{BB962C8B-B14F-4D97-AF65-F5344CB8AC3E}">
        <p14:creationId xmlns:p14="http://schemas.microsoft.com/office/powerpoint/2010/main" val="2270393791"/>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 </a:t>
            </a:r>
          </a:p>
        </p:txBody>
      </p:sp>
    </p:spTree>
    <p:extLst>
      <p:ext uri="{BB962C8B-B14F-4D97-AF65-F5344CB8AC3E}">
        <p14:creationId xmlns:p14="http://schemas.microsoft.com/office/powerpoint/2010/main" val="269033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8">
          <p15:clr>
            <a:srgbClr val="FBAE40"/>
          </p15:clr>
        </p15:guide>
        <p15:guide id="2" orient="horz" pos="576">
          <p15:clr>
            <a:srgbClr val="FBAE40"/>
          </p15:clr>
        </p15:guide>
        <p15:guide id="3" orient="horz" pos="3984">
          <p15:clr>
            <a:srgbClr val="FBAE40"/>
          </p15:clr>
        </p15:guide>
        <p15:guide id="4" orient="horz" pos="336">
          <p15:clr>
            <a:srgbClr val="FBAE40"/>
          </p15:clr>
        </p15:guide>
        <p15:guide id="5" pos="30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66177160"/>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81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8">
          <p15:clr>
            <a:srgbClr val="FBAE40"/>
          </p15:clr>
        </p15:guide>
        <p15:guide id="3" orient="horz" pos="3984">
          <p15:clr>
            <a:srgbClr val="FBAE40"/>
          </p15:clr>
        </p15:guide>
        <p15:guide id="4" orient="horz" pos="336">
          <p15:clr>
            <a:srgbClr val="FBAE40"/>
          </p15:clr>
        </p15:guide>
        <p15:guide id="5" pos="30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498735" y="1602790"/>
            <a:ext cx="11202472" cy="4721811"/>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5" name="Title Placeholder 1"/>
          <p:cNvSpPr>
            <a:spLocks noGrp="1"/>
          </p:cNvSpPr>
          <p:nvPr>
            <p:ph type="title" hasCustomPrompt="1"/>
          </p:nvPr>
        </p:nvSpPr>
        <p:spPr bwMode="gray">
          <a:xfrm>
            <a:off x="496889" y="533400"/>
            <a:ext cx="11204317"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Tree>
    <p:extLst>
      <p:ext uri="{BB962C8B-B14F-4D97-AF65-F5344CB8AC3E}">
        <p14:creationId xmlns:p14="http://schemas.microsoft.com/office/powerpoint/2010/main" val="93573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008">
          <p15:clr>
            <a:srgbClr val="FBAE40"/>
          </p15:clr>
        </p15:guide>
        <p15:guide id="3" pos="7368">
          <p15:clr>
            <a:srgbClr val="FBAE40"/>
          </p15:clr>
        </p15:guide>
        <p15:guide id="4" pos="306">
          <p15:clr>
            <a:srgbClr val="FBAE40"/>
          </p15:clr>
        </p15:guide>
        <p15:guide id="5" orient="horz" pos="398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1"/>
          <p:cNvSpPr>
            <a:spLocks noGrp="1"/>
          </p:cNvSpPr>
          <p:nvPr>
            <p:ph type="body" sz="quarter" idx="11" hasCustomPrompt="1"/>
          </p:nvPr>
        </p:nvSpPr>
        <p:spPr>
          <a:xfrm>
            <a:off x="6280562" y="1604126"/>
            <a:ext cx="5409914" cy="4720475"/>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
        <p:nvSpPr>
          <p:cNvPr id="7" name="Text placeholder - column 2"/>
          <p:cNvSpPr>
            <a:spLocks noGrp="1"/>
          </p:cNvSpPr>
          <p:nvPr>
            <p:ph type="body" sz="quarter" idx="10" hasCustomPrompt="1"/>
          </p:nvPr>
        </p:nvSpPr>
        <p:spPr>
          <a:xfrm>
            <a:off x="498735" y="1602790"/>
            <a:ext cx="5415877" cy="4721811"/>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768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26">
          <p15:clr>
            <a:srgbClr val="FBAE40"/>
          </p15:clr>
        </p15:guide>
        <p15:guide id="2" orient="horz" pos="3984">
          <p15:clr>
            <a:srgbClr val="FBAE40"/>
          </p15:clr>
        </p15:guide>
        <p15:guide id="3" orient="horz" pos="1008">
          <p15:clr>
            <a:srgbClr val="FBAE40"/>
          </p15:clr>
        </p15:guide>
        <p15:guide id="4" orient="horz" pos="576">
          <p15:clr>
            <a:srgbClr val="FBAE40"/>
          </p15:clr>
        </p15:guide>
        <p15:guide id="5" orient="horz" pos="336">
          <p15:clr>
            <a:srgbClr val="FBAE40"/>
          </p15:clr>
        </p15:guide>
        <p15:guide id="6" pos="306">
          <p15:clr>
            <a:srgbClr val="FBAE40"/>
          </p15:clr>
        </p15:guide>
        <p15:guide id="7" pos="7368">
          <p15:clr>
            <a:srgbClr val="FBAE40"/>
          </p15:clr>
        </p15:guide>
        <p15:guide id="8" pos="395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224676" y="1602788"/>
            <a:ext cx="3476530" cy="4704599"/>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59323" y="1602788"/>
            <a:ext cx="3476530" cy="4704599"/>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 </a:t>
            </a:r>
          </a:p>
        </p:txBody>
      </p:sp>
      <p:sp>
        <p:nvSpPr>
          <p:cNvPr id="10" name="Text placeholder - column 2"/>
          <p:cNvSpPr>
            <a:spLocks noGrp="1"/>
          </p:cNvSpPr>
          <p:nvPr>
            <p:ph type="body" sz="quarter" idx="10" hasCustomPrompt="1"/>
          </p:nvPr>
        </p:nvSpPr>
        <p:spPr>
          <a:xfrm>
            <a:off x="498736" y="1602790"/>
            <a:ext cx="3476530" cy="4721811"/>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392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178">
          <p15:clr>
            <a:srgbClr val="FBAE40"/>
          </p15:clr>
        </p15:guide>
        <p15:guide id="2" orient="horz" pos="1008">
          <p15:clr>
            <a:srgbClr val="FBAE40"/>
          </p15:clr>
        </p15:guide>
        <p15:guide id="3" orient="horz" pos="576">
          <p15:clr>
            <a:srgbClr val="FBAE40"/>
          </p15:clr>
        </p15:guide>
        <p15:guide id="4" orient="horz" pos="336">
          <p15:clr>
            <a:srgbClr val="FBAE40"/>
          </p15:clr>
        </p15:guide>
        <p15:guide id="5" orient="horz" pos="3984">
          <p15:clr>
            <a:srgbClr val="FBAE40"/>
          </p15:clr>
        </p15:guide>
        <p15:guide id="6" pos="306">
          <p15:clr>
            <a:srgbClr val="FBAE40"/>
          </p15:clr>
        </p15:guide>
        <p15:guide id="7" pos="7368">
          <p15:clr>
            <a:srgbClr val="FBAE40"/>
          </p15:clr>
        </p15:guide>
        <p15:guide id="8" pos="2514">
          <p15:clr>
            <a:srgbClr val="FBAE40"/>
          </p15:clr>
        </p15:guide>
        <p15:guide id="9" pos="2742">
          <p15:clr>
            <a:srgbClr val="FBAE40"/>
          </p15:clr>
        </p15:guide>
        <p15:guide id="10" pos="493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Image: 2 Column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3999" y="4616760"/>
            <a:ext cx="5410264" cy="170784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3999" y="1620000"/>
            <a:ext cx="5410264"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7" name="Text placeholder - column 2"/>
          <p:cNvSpPr>
            <a:spLocks noGrp="1"/>
          </p:cNvSpPr>
          <p:nvPr>
            <p:ph type="body" sz="quarter" idx="13" hasCustomPrompt="1"/>
          </p:nvPr>
        </p:nvSpPr>
        <p:spPr>
          <a:xfrm>
            <a:off x="6280213" y="4616760"/>
            <a:ext cx="5410265" cy="170784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6280213" y="1620000"/>
            <a:ext cx="5410265"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7"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 </a:t>
            </a:r>
          </a:p>
        </p:txBody>
      </p:sp>
    </p:spTree>
    <p:extLst>
      <p:ext uri="{BB962C8B-B14F-4D97-AF65-F5344CB8AC3E}">
        <p14:creationId xmlns:p14="http://schemas.microsoft.com/office/powerpoint/2010/main" val="93214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26">
          <p15:clr>
            <a:srgbClr val="FBAE40"/>
          </p15:clr>
        </p15:guide>
        <p15:guide id="2" orient="horz" pos="336">
          <p15:clr>
            <a:srgbClr val="FBAE40"/>
          </p15:clr>
        </p15:guide>
        <p15:guide id="3" pos="306">
          <p15:clr>
            <a:srgbClr val="FBAE40"/>
          </p15:clr>
        </p15:guide>
        <p15:guide id="4" pos="7368">
          <p15:clr>
            <a:srgbClr val="FBAE40"/>
          </p15:clr>
        </p15:guide>
        <p15:guide id="5" pos="3954">
          <p15:clr>
            <a:srgbClr val="FBAE40"/>
          </p15:clr>
        </p15:guide>
        <p15:guide id="6" orient="horz" pos="576">
          <p15:clr>
            <a:srgbClr val="FBAE40"/>
          </p15:clr>
        </p15:guide>
        <p15:guide id="7" orient="horz" pos="1008">
          <p15:clr>
            <a:srgbClr val="FBAE40"/>
          </p15:clr>
        </p15:guide>
        <p15:guide id="8" orient="horz" pos="398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Image: 3 Column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4200548"/>
            <a:ext cx="3466496" cy="2124052"/>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1" y="1602788"/>
            <a:ext cx="3466497"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7" name="Text placeholder - column 2"/>
          <p:cNvSpPr>
            <a:spLocks noGrp="1"/>
          </p:cNvSpPr>
          <p:nvPr>
            <p:ph type="body" sz="quarter" idx="13" hasCustomPrompt="1"/>
          </p:nvPr>
        </p:nvSpPr>
        <p:spPr>
          <a:xfrm>
            <a:off x="8224676" y="4200548"/>
            <a:ext cx="3476530" cy="2124052"/>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8224676" y="1602788"/>
            <a:ext cx="347653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9" name="Text placeholder - column 2"/>
          <p:cNvSpPr>
            <a:spLocks noGrp="1"/>
          </p:cNvSpPr>
          <p:nvPr>
            <p:ph type="body" sz="quarter" idx="15" hasCustomPrompt="1"/>
          </p:nvPr>
        </p:nvSpPr>
        <p:spPr>
          <a:xfrm>
            <a:off x="4359323" y="4200548"/>
            <a:ext cx="3476530" cy="2124052"/>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4359323" y="1602788"/>
            <a:ext cx="347653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1" name="Title Placeholder 1"/>
          <p:cNvSpPr>
            <a:spLocks noGrp="1"/>
          </p:cNvSpPr>
          <p:nvPr>
            <p:ph type="title" hasCustomPrompt="1"/>
          </p:nvPr>
        </p:nvSpPr>
        <p:spPr bwMode="gray">
          <a:xfrm>
            <a:off x="496889" y="533400"/>
            <a:ext cx="11204317" cy="381000"/>
          </a:xfrm>
          <a:prstGeom prst="rect">
            <a:avLst/>
          </a:prstGeom>
        </p:spPr>
        <p:txBody>
          <a:bodyPr vert="horz" wrap="square" lIns="0" tIns="0" rIns="0" bIns="0" rtlCol="0" anchor="t" anchorCtr="0">
            <a:spAutoFit/>
          </a:bodyPr>
          <a:lstStyle>
            <a:lvl1pPr>
              <a:defRPr/>
            </a:lvl1pPr>
          </a:lstStyle>
          <a:p>
            <a:r>
              <a:rPr lang="en-US" noProof="0"/>
              <a:t>Insert page title </a:t>
            </a:r>
          </a:p>
        </p:txBody>
      </p:sp>
    </p:spTree>
    <p:extLst>
      <p:ext uri="{BB962C8B-B14F-4D97-AF65-F5344CB8AC3E}">
        <p14:creationId xmlns:p14="http://schemas.microsoft.com/office/powerpoint/2010/main" val="302941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38">
          <p15:clr>
            <a:srgbClr val="FBAE40"/>
          </p15:clr>
        </p15:guide>
        <p15:guide id="3" pos="306">
          <p15:clr>
            <a:srgbClr val="FBAE40"/>
          </p15:clr>
        </p15:guide>
        <p15:guide id="4" pos="7368">
          <p15:clr>
            <a:srgbClr val="FBAE40"/>
          </p15:clr>
        </p15:guide>
        <p15:guide id="5" pos="2502">
          <p15:clr>
            <a:srgbClr val="FBAE40"/>
          </p15:clr>
        </p15:guide>
        <p15:guide id="6" pos="2736">
          <p15:clr>
            <a:srgbClr val="FBAE40"/>
          </p15:clr>
        </p15:guide>
        <p15:guide id="7" pos="5178">
          <p15:clr>
            <a:srgbClr val="FBAE40"/>
          </p15:clr>
        </p15:guide>
        <p15:guide id="8" orient="horz" pos="336">
          <p15:clr>
            <a:srgbClr val="FBAE40"/>
          </p15:clr>
        </p15:guide>
        <p15:guide id="9" orient="horz" pos="576">
          <p15:clr>
            <a:srgbClr val="FBAE40"/>
          </p15:clr>
        </p15:guide>
        <p15:guide id="10" orient="horz" pos="1008">
          <p15:clr>
            <a:srgbClr val="FBAE40"/>
          </p15:clr>
        </p15:guide>
        <p15:guide id="11" orient="horz" pos="2418">
          <p15:clr>
            <a:srgbClr val="FBAE40"/>
          </p15:clr>
        </p15:guide>
        <p15:guide id="12" orient="horz" pos="2646">
          <p15:clr>
            <a:srgbClr val="FBAE40"/>
          </p15:clr>
        </p15:guide>
        <p15:guide id="13" orient="horz" pos="398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and Image: 4 Column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1" y="3713760"/>
            <a:ext cx="2497937" cy="2610841"/>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88464"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7" name="Text placeholder - column 2"/>
          <p:cNvSpPr>
            <a:spLocks noGrp="1"/>
          </p:cNvSpPr>
          <p:nvPr>
            <p:ph type="body" sz="quarter" idx="13" hasCustomPrompt="1"/>
          </p:nvPr>
        </p:nvSpPr>
        <p:spPr>
          <a:xfrm>
            <a:off x="9197252" y="3713761"/>
            <a:ext cx="2505541" cy="2610841"/>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197251" y="1620000"/>
            <a:ext cx="2488464"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9" name="Text placeholder - column 2"/>
          <p:cNvSpPr>
            <a:spLocks noGrp="1"/>
          </p:cNvSpPr>
          <p:nvPr>
            <p:ph type="body" sz="quarter" idx="15" hasCustomPrompt="1"/>
          </p:nvPr>
        </p:nvSpPr>
        <p:spPr>
          <a:xfrm>
            <a:off x="3401751" y="3713761"/>
            <a:ext cx="2505237" cy="2610841"/>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01752" y="1620000"/>
            <a:ext cx="2488464"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3" name="Text placeholder - column 2"/>
          <p:cNvSpPr>
            <a:spLocks noGrp="1"/>
          </p:cNvSpPr>
          <p:nvPr>
            <p:ph type="body" sz="quarter" idx="17" hasCustomPrompt="1"/>
          </p:nvPr>
        </p:nvSpPr>
        <p:spPr>
          <a:xfrm>
            <a:off x="6299503" y="3713761"/>
            <a:ext cx="2496653" cy="2610841"/>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299502" y="1620000"/>
            <a:ext cx="2488464"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1"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Tree>
    <p:extLst>
      <p:ext uri="{BB962C8B-B14F-4D97-AF65-F5344CB8AC3E}">
        <p14:creationId xmlns:p14="http://schemas.microsoft.com/office/powerpoint/2010/main" val="56171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66">
          <p15:clr>
            <a:srgbClr val="FBAE40"/>
          </p15:clr>
        </p15:guide>
        <p15:guide id="2" orient="horz" pos="2112">
          <p15:clr>
            <a:srgbClr val="FBAE40"/>
          </p15:clr>
        </p15:guide>
        <p15:guide id="3" pos="311">
          <p15:clr>
            <a:srgbClr val="FBAE40"/>
          </p15:clr>
        </p15:guide>
        <p15:guide id="4" pos="7368">
          <p15:clr>
            <a:srgbClr val="FBAE40"/>
          </p15:clr>
        </p15:guide>
        <p15:guide id="5" pos="1890">
          <p15:clr>
            <a:srgbClr val="FBAE40"/>
          </p15:clr>
        </p15:guide>
        <p15:guide id="6" pos="2136">
          <p15:clr>
            <a:srgbClr val="FBAE40"/>
          </p15:clr>
        </p15:guide>
        <p15:guide id="7" pos="3719">
          <p15:clr>
            <a:srgbClr val="FBAE40"/>
          </p15:clr>
        </p15:guide>
        <p15:guide id="8" pos="5538">
          <p15:clr>
            <a:srgbClr val="FBAE40"/>
          </p15:clr>
        </p15:guide>
        <p15:guide id="9" pos="5790">
          <p15:clr>
            <a:srgbClr val="FBAE40"/>
          </p15:clr>
        </p15:guide>
        <p15:guide id="10" orient="horz" pos="2334">
          <p15:clr>
            <a:srgbClr val="FBAE40"/>
          </p15:clr>
        </p15:guide>
        <p15:guide id="11" orient="horz" pos="3984">
          <p15:clr>
            <a:srgbClr val="FBAE40"/>
          </p15:clr>
        </p15:guide>
        <p15:guide id="12" orient="horz" pos="336">
          <p15:clr>
            <a:srgbClr val="FBAE40"/>
          </p15:clr>
        </p15:guide>
        <p15:guide id="13" orient="horz" pos="576">
          <p15:clr>
            <a:srgbClr val="FBAE40"/>
          </p15:clr>
        </p15:guide>
        <p15:guide id="14" orient="horz" pos="100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486028" y="1600200"/>
            <a:ext cx="11203173" cy="3285032"/>
          </a:xfrm>
        </p:spPr>
        <p:txBody>
          <a:bodyPr/>
          <a:lstStyle>
            <a:lvl1pPr marL="401638" indent="-388938">
              <a:lnSpc>
                <a:spcPct val="90000"/>
              </a:lnSpc>
              <a:spcBef>
                <a:spcPts val="600"/>
              </a:spcBef>
              <a:tabLst/>
              <a:defRPr sz="5999" b="1">
                <a:solidFill>
                  <a:schemeClr val="tx1"/>
                </a:solidFill>
              </a:defRPr>
            </a:lvl1pPr>
            <a:lvl2pPr marL="401638" indent="0">
              <a:buNone/>
              <a:tabLst/>
              <a:defRPr sz="1600">
                <a:solidFill>
                  <a:schemeClr val="tx1"/>
                </a:solidFill>
              </a:defRPr>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165943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8">
          <p15:clr>
            <a:srgbClr val="FBAE40"/>
          </p15:clr>
        </p15:guide>
        <p15:guide id="2" orient="horz" pos="1008">
          <p15:clr>
            <a:srgbClr val="FBAE40"/>
          </p15:clr>
        </p15:guide>
        <p15:guide id="3" orient="horz" pos="3984">
          <p15:clr>
            <a:srgbClr val="FBAE40"/>
          </p15:clr>
        </p15:guide>
        <p15:guide id="4" pos="30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Text and Image Opt.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0"/>
            <a:ext cx="4068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6" name="Title Placeholder 1"/>
          <p:cNvSpPr>
            <a:spLocks noGrp="1"/>
          </p:cNvSpPr>
          <p:nvPr>
            <p:ph type="title" hasCustomPrompt="1"/>
          </p:nvPr>
        </p:nvSpPr>
        <p:spPr bwMode="gray">
          <a:xfrm>
            <a:off x="496890" y="533400"/>
            <a:ext cx="7250971"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
        <p:nvSpPr>
          <p:cNvPr id="8" name="Text placeholder - column 2"/>
          <p:cNvSpPr>
            <a:spLocks noGrp="1"/>
          </p:cNvSpPr>
          <p:nvPr>
            <p:ph type="body" sz="quarter" idx="11" hasCustomPrompt="1"/>
          </p:nvPr>
        </p:nvSpPr>
        <p:spPr>
          <a:xfrm>
            <a:off x="498735" y="1602790"/>
            <a:ext cx="7249127" cy="4721811"/>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21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7">
          <p15:clr>
            <a:srgbClr val="FBAE40"/>
          </p15:clr>
        </p15:guide>
        <p15:guide id="2" orient="horz" pos="576">
          <p15:clr>
            <a:srgbClr val="FBAE40"/>
          </p15:clr>
        </p15:guide>
        <p15:guide id="3" orient="horz" pos="336">
          <p15:clr>
            <a:srgbClr val="FBAE40"/>
          </p15:clr>
        </p15:guide>
        <p15:guide id="4" orient="horz" pos="1008">
          <p15:clr>
            <a:srgbClr val="FBAE40"/>
          </p15:clr>
        </p15:guide>
        <p15:guide id="5" orient="horz" pos="3984">
          <p15:clr>
            <a:srgbClr val="FBAE40"/>
          </p15:clr>
        </p15:guide>
        <p15:guide id="6" pos="311">
          <p15:clr>
            <a:srgbClr val="FBAE40"/>
          </p15:clr>
        </p15:guide>
        <p15:guide id="7" pos="5111">
          <p15:clr>
            <a:srgbClr val="FBAE40"/>
          </p15:clr>
        </p15:guide>
        <p15:guide id="8" pos="487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and Image Opt.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0"/>
            <a:ext cx="6084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6" name="Title Placeholder 1"/>
          <p:cNvSpPr>
            <a:spLocks noGrp="1"/>
          </p:cNvSpPr>
          <p:nvPr>
            <p:ph type="title" hasCustomPrompt="1"/>
          </p:nvPr>
        </p:nvSpPr>
        <p:spPr bwMode="gray">
          <a:xfrm>
            <a:off x="496890" y="533400"/>
            <a:ext cx="5230613" cy="381000"/>
          </a:xfrm>
          <a:prstGeom prst="rect">
            <a:avLst/>
          </a:prstGeom>
        </p:spPr>
        <p:txBody>
          <a:bodyPr vert="horz" wrap="square" lIns="0" tIns="0" rIns="0" bIns="0" rtlCol="0" anchor="t" anchorCtr="0">
            <a:spAutoFit/>
          </a:bodyPr>
          <a:lstStyle>
            <a:lvl1pPr>
              <a:defRPr/>
            </a:lvl1pPr>
          </a:lstStyle>
          <a:p>
            <a:r>
              <a:rPr lang="en-US" noProof="0"/>
              <a:t>Insert page title </a:t>
            </a:r>
          </a:p>
        </p:txBody>
      </p:sp>
      <p:sp>
        <p:nvSpPr>
          <p:cNvPr id="9" name="Text placeholder - column 2"/>
          <p:cNvSpPr>
            <a:spLocks noGrp="1"/>
          </p:cNvSpPr>
          <p:nvPr>
            <p:ph type="body" sz="quarter" idx="11" hasCustomPrompt="1"/>
          </p:nvPr>
        </p:nvSpPr>
        <p:spPr>
          <a:xfrm>
            <a:off x="498735" y="1602790"/>
            <a:ext cx="5228772" cy="4721811"/>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75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guide id="2" orient="horz" pos="336">
          <p15:clr>
            <a:srgbClr val="FBAE40"/>
          </p15:clr>
        </p15:guide>
        <p15:guide id="3" orient="horz" pos="576">
          <p15:clr>
            <a:srgbClr val="FBAE40"/>
          </p15:clr>
        </p15:guide>
        <p15:guide id="4" orient="horz" pos="1008">
          <p15:clr>
            <a:srgbClr val="FBAE40"/>
          </p15:clr>
        </p15:guide>
        <p15:guide id="5" orient="horz" pos="3984">
          <p15:clr>
            <a:srgbClr val="FBAE40"/>
          </p15:clr>
        </p15:guide>
        <p15:guide id="6" pos="3606">
          <p15:clr>
            <a:srgbClr val="FBAE40"/>
          </p15:clr>
        </p15:guide>
        <p15:guide id="7" pos="311">
          <p15:clr>
            <a:srgbClr val="FBAE40"/>
          </p15:clr>
        </p15:guide>
        <p15:guide id="8" pos="736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9255" y="6217668"/>
            <a:ext cx="1963635" cy="360000"/>
          </a:xfrm>
          <a:prstGeom prst="rect">
            <a:avLst/>
          </a:prstGeom>
        </p:spPr>
      </p:pic>
      <p:sp>
        <p:nvSpPr>
          <p:cNvPr id="13" name="Classification"/>
          <p:cNvSpPr txBox="1"/>
          <p:nvPr userDrawn="1"/>
        </p:nvSpPr>
        <p:spPr>
          <a:xfrm>
            <a:off x="282285" y="6397668"/>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EXTERNAL – WITH SOME CONTENT UNDER NDA</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34549911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and Image Opt. 3">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280213" y="1601628"/>
            <a:ext cx="5410265" cy="4722972"/>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p>
        </p:txBody>
      </p:sp>
      <p:sp>
        <p:nvSpPr>
          <p:cNvPr id="4" name="Text Placeholder 3"/>
          <p:cNvSpPr>
            <a:spLocks noGrp="1"/>
          </p:cNvSpPr>
          <p:nvPr>
            <p:ph type="body" sz="quarter" idx="10" hasCustomPrompt="1"/>
          </p:nvPr>
        </p:nvSpPr>
        <p:spPr>
          <a:xfrm>
            <a:off x="498735" y="1602788"/>
            <a:ext cx="5410264" cy="472181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Tree>
    <p:extLst>
      <p:ext uri="{BB962C8B-B14F-4D97-AF65-F5344CB8AC3E}">
        <p14:creationId xmlns:p14="http://schemas.microsoft.com/office/powerpoint/2010/main" val="284766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54">
          <p15:clr>
            <a:srgbClr val="FBAE40"/>
          </p15:clr>
        </p15:guide>
        <p15:guide id="2" orient="horz" pos="3984">
          <p15:clr>
            <a:srgbClr val="FBAE40"/>
          </p15:clr>
        </p15:guide>
        <p15:guide id="3" pos="311">
          <p15:clr>
            <a:srgbClr val="FBAE40"/>
          </p15:clr>
        </p15:guide>
        <p15:guide id="4" pos="7367">
          <p15:clr>
            <a:srgbClr val="FBAE40"/>
          </p15:clr>
        </p15:guide>
        <p15:guide id="5" pos="3726">
          <p15:clr>
            <a:srgbClr val="FBAE40"/>
          </p15:clr>
        </p15:guide>
        <p15:guide id="6" orient="horz" pos="336">
          <p15:clr>
            <a:srgbClr val="FBAE40"/>
          </p15:clr>
        </p15:guide>
        <p15:guide id="7" orient="horz" pos="576">
          <p15:clr>
            <a:srgbClr val="FBAE40"/>
          </p15:clr>
        </p15:guide>
        <p15:guide id="8" orient="horz" pos="100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2" y="0"/>
            <a:ext cx="12195175" cy="6858000"/>
          </a:xfrm>
          <a:solidFill>
            <a:schemeClr val="tx2">
              <a:alpha val="70000"/>
            </a:schemeClr>
          </a:solidFill>
        </p:spPr>
        <p:txBody>
          <a:bodyPr vert="horz" lIns="0" tIns="2448000" rIns="0" bIns="0" rtlCol="0" anchor="t" anchorCtr="0">
            <a:noAutofit/>
          </a:bodyPr>
          <a:lstStyle>
            <a:lvl1pPr marL="0" indent="0" algn="ctr" defTabSz="1088014" rtl="0" eaLnBrk="1" latinLnBrk="0" hangingPunct="1">
              <a:spcBef>
                <a:spcPts val="1928"/>
              </a:spcBef>
              <a:buClr>
                <a:schemeClr val="accent1"/>
              </a:buClr>
              <a:buSzPct val="80000"/>
              <a:buFontTx/>
              <a:buNone/>
              <a:defRPr lang="de-DE" sz="1599" b="0" kern="1200" dirty="0">
                <a:solidFill>
                  <a:schemeClr val="tx1"/>
                </a:solidFill>
                <a:latin typeface="+mn-lt"/>
                <a:ea typeface="+mn-ea"/>
                <a:cs typeface="+mn-cs"/>
              </a:defRPr>
            </a:lvl1pPr>
          </a:lstStyle>
          <a:p>
            <a:r>
              <a:rPr lang="en-US"/>
              <a:t>Click icon to add image</a:t>
            </a:r>
          </a:p>
        </p:txBody>
      </p:sp>
    </p:spTree>
    <p:extLst>
      <p:ext uri="{BB962C8B-B14F-4D97-AF65-F5344CB8AC3E}">
        <p14:creationId xmlns:p14="http://schemas.microsoft.com/office/powerpoint/2010/main" val="52718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704600"/>
          </a:xfrm>
          <a:solidFill>
            <a:schemeClr val="tx2">
              <a:alpha val="70000"/>
            </a:schemeClr>
          </a:solidFill>
        </p:spPr>
        <p:txBody>
          <a:bodyPr tIns="1368000"/>
          <a:lstStyle>
            <a:lvl1pPr algn="ctr">
              <a:defRPr sz="1400" b="0"/>
            </a:lvl1pPr>
          </a:lstStyle>
          <a:p>
            <a:pPr lvl="0"/>
            <a:r>
              <a:rPr lang="en-US"/>
              <a:t>Click to add content</a:t>
            </a:r>
          </a:p>
        </p:txBody>
      </p:sp>
      <p:sp>
        <p:nvSpPr>
          <p:cNvPr id="4"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Tree>
    <p:extLst>
      <p:ext uri="{BB962C8B-B14F-4D97-AF65-F5344CB8AC3E}">
        <p14:creationId xmlns:p14="http://schemas.microsoft.com/office/powerpoint/2010/main" val="158161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7">
          <p15:clr>
            <a:srgbClr val="FBAE40"/>
          </p15:clr>
        </p15:guide>
        <p15:guide id="2" orient="horz" pos="3984">
          <p15:clr>
            <a:srgbClr val="FBAE40"/>
          </p15:clr>
        </p15:guide>
        <p15:guide id="3" orient="horz" pos="336">
          <p15:clr>
            <a:srgbClr val="FBAE40"/>
          </p15:clr>
        </p15:guide>
        <p15:guide id="4" orient="horz" pos="576">
          <p15:clr>
            <a:srgbClr val="FBAE40"/>
          </p15:clr>
        </p15:guide>
        <p15:guide id="5" orient="horz" pos="1008">
          <p15:clr>
            <a:srgbClr val="FBAE40"/>
          </p15:clr>
        </p15:guide>
        <p15:guide id="6" pos="31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hank You/Closing Contact">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3999"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3999" y="1600200"/>
            <a:ext cx="5593588" cy="923116"/>
          </a:xfrm>
        </p:spPr>
        <p:txBody>
          <a:bodyPr anchor="t" anchorCtr="0">
            <a:noAutofit/>
          </a:bodyPr>
          <a:lstStyle>
            <a:lvl1pPr>
              <a:defRPr sz="5500">
                <a:solidFill>
                  <a:schemeClr val="accent1"/>
                </a:solidFill>
                <a:latin typeface="+mj-lt"/>
              </a:defRPr>
            </a:lvl1pPr>
          </a:lstStyle>
          <a:p>
            <a:r>
              <a:rPr lang="en-US"/>
              <a:t>Thank you</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4001" y="533458"/>
            <a:ext cx="1203599" cy="215887"/>
          </a:xfrm>
          <a:prstGeom prst="rect">
            <a:avLst/>
          </a:prstGeom>
        </p:spPr>
      </p:pic>
      <p:pic>
        <p:nvPicPr>
          <p:cNvPr id="7" name="SAP Logo" descr="SAP Logo" title="SAP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36549" y="6144694"/>
            <a:ext cx="1964657" cy="360000"/>
          </a:xfrm>
          <a:prstGeom prst="rect">
            <a:avLst/>
          </a:prstGeom>
        </p:spPr>
      </p:pic>
    </p:spTree>
    <p:extLst>
      <p:ext uri="{BB962C8B-B14F-4D97-AF65-F5344CB8AC3E}">
        <p14:creationId xmlns:p14="http://schemas.microsoft.com/office/powerpoint/2010/main" val="97929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39">
          <p15:clr>
            <a:srgbClr val="FBAE40"/>
          </p15:clr>
        </p15:guide>
        <p15:guide id="3" orient="horz" pos="3984">
          <p15:clr>
            <a:srgbClr val="FBAE40"/>
          </p15:clr>
        </p15:guide>
        <p15:guide id="4" pos="311">
          <p15:clr>
            <a:srgbClr val="FBAE40"/>
          </p15:clr>
        </p15:guide>
        <p15:guide id="5" pos="7367">
          <p15:clr>
            <a:srgbClr val="FBAE40"/>
          </p15:clr>
        </p15:guide>
        <p15:guide id="6" orient="horz" pos="1008">
          <p15:clr>
            <a:srgbClr val="FBAE40"/>
          </p15:clr>
        </p15:guide>
        <p15:guide id="7" orient="horz" pos="33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Closing Multiple Contacts">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2469349"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3999" y="1600200"/>
            <a:ext cx="5593588" cy="923116"/>
          </a:xfrm>
        </p:spPr>
        <p:txBody>
          <a:bodyPr anchor="t" anchorCtr="0">
            <a:noAutofit/>
          </a:bodyPr>
          <a:lstStyle>
            <a:lvl1pPr>
              <a:defRPr sz="5500">
                <a:solidFill>
                  <a:schemeClr val="accent1"/>
                </a:solidFill>
                <a:latin typeface="+mj-lt"/>
              </a:defRPr>
            </a:lvl1pPr>
          </a:lstStyle>
          <a:p>
            <a:r>
              <a:rPr lang="en-US"/>
              <a:t>Thank you</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4001" y="533458"/>
            <a:ext cx="1203599" cy="215887"/>
          </a:xfrm>
          <a:prstGeom prst="rect">
            <a:avLst/>
          </a:prstGeom>
        </p:spPr>
      </p:pic>
      <p:pic>
        <p:nvPicPr>
          <p:cNvPr id="7" name="SAP Logo" descr="SAP Logo" title="SAP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36549" y="6144694"/>
            <a:ext cx="1964657" cy="360000"/>
          </a:xfrm>
          <a:prstGeom prst="rect">
            <a:avLst/>
          </a:prstGeom>
        </p:spPr>
      </p:pic>
      <p:sp>
        <p:nvSpPr>
          <p:cNvPr id="11" name="Contact information">
            <a:extLst>
              <a:ext uri="{FF2B5EF4-FFF2-40B4-BE49-F238E27FC236}">
                <a16:creationId xmlns:a16="http://schemas.microsoft.com/office/drawing/2014/main" id="{CB4FF677-8961-4B4B-A447-D731B97B4BA5}"/>
              </a:ext>
            </a:extLst>
          </p:cNvPr>
          <p:cNvSpPr>
            <a:spLocks noGrp="1"/>
          </p:cNvSpPr>
          <p:nvPr>
            <p:ph type="body" sz="quarter" idx="11" hasCustomPrompt="1"/>
          </p:nvPr>
        </p:nvSpPr>
        <p:spPr>
          <a:xfrm>
            <a:off x="3413286" y="2905487"/>
            <a:ext cx="2469349"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12" name="Contact information">
            <a:extLst>
              <a:ext uri="{FF2B5EF4-FFF2-40B4-BE49-F238E27FC236}">
                <a16:creationId xmlns:a16="http://schemas.microsoft.com/office/drawing/2014/main" id="{CB3A87F3-E2BC-FE48-A623-93A092A41482}"/>
              </a:ext>
            </a:extLst>
          </p:cNvPr>
          <p:cNvSpPr>
            <a:spLocks noGrp="1"/>
          </p:cNvSpPr>
          <p:nvPr>
            <p:ph type="body" sz="quarter" idx="12" hasCustomPrompt="1"/>
          </p:nvPr>
        </p:nvSpPr>
        <p:spPr>
          <a:xfrm>
            <a:off x="6322572" y="2905487"/>
            <a:ext cx="2469349"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13" name="Contact information">
            <a:extLst>
              <a:ext uri="{FF2B5EF4-FFF2-40B4-BE49-F238E27FC236}">
                <a16:creationId xmlns:a16="http://schemas.microsoft.com/office/drawing/2014/main" id="{0E25ABED-6BBD-074E-815A-5FA8DB3331E9}"/>
              </a:ext>
            </a:extLst>
          </p:cNvPr>
          <p:cNvSpPr>
            <a:spLocks noGrp="1"/>
          </p:cNvSpPr>
          <p:nvPr>
            <p:ph type="body" sz="quarter" idx="13" hasCustomPrompt="1"/>
          </p:nvPr>
        </p:nvSpPr>
        <p:spPr>
          <a:xfrm>
            <a:off x="9231857" y="2905487"/>
            <a:ext cx="2469349"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Tree>
    <p:extLst>
      <p:ext uri="{BB962C8B-B14F-4D97-AF65-F5344CB8AC3E}">
        <p14:creationId xmlns:p14="http://schemas.microsoft.com/office/powerpoint/2010/main" val="109952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39">
          <p15:clr>
            <a:srgbClr val="FBAE40"/>
          </p15:clr>
        </p15:guide>
        <p15:guide id="3" orient="horz" pos="3984">
          <p15:clr>
            <a:srgbClr val="FBAE40"/>
          </p15:clr>
        </p15:guide>
        <p15:guide id="4" pos="311">
          <p15:clr>
            <a:srgbClr val="FBAE40"/>
          </p15:clr>
        </p15:guide>
        <p15:guide id="5" pos="7367">
          <p15:clr>
            <a:srgbClr val="FBAE40"/>
          </p15:clr>
        </p15:guide>
        <p15:guide id="6" orient="horz" pos="1008">
          <p15:clr>
            <a:srgbClr val="FBAE40"/>
          </p15:clr>
        </p15:guide>
        <p15:guide id="7" orient="horz" pos="33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AP Concur Copyright (English)">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36549" y="6144694"/>
            <a:ext cx="1964657" cy="360000"/>
          </a:xfrm>
          <a:prstGeom prst="rect">
            <a:avLst/>
          </a:prstGeom>
        </p:spPr>
      </p:pic>
      <p:sp>
        <p:nvSpPr>
          <p:cNvPr id="25" name="Copyright information English"/>
          <p:cNvSpPr txBox="1"/>
          <p:nvPr userDrawn="1"/>
        </p:nvSpPr>
        <p:spPr bwMode="black">
          <a:xfrm>
            <a:off x="503499" y="2645292"/>
            <a:ext cx="7419509"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 2021 SAP SE or an SAP affiliate company. All rights reserved.</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and they should not be relied upon in making purchasing decisions.</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See </a:t>
            </a:r>
            <a:r>
              <a:rPr lang="en-US" sz="800" kern="1200" noProof="0">
                <a:solidFill>
                  <a:schemeClr val="tx1"/>
                </a:solidFill>
                <a:latin typeface="Arial"/>
                <a:ea typeface="Arial Unicode MS" panose="020B0604020202020204" pitchFamily="34" charset="-128"/>
                <a:cs typeface="+mn-cs"/>
                <a:hlinkClick r:id="rId3"/>
              </a:rPr>
              <a:t>www.sap.com/trademark </a:t>
            </a:r>
            <a:r>
              <a:rPr lang="en-US" sz="800" kern="1200" noProof="0">
                <a:solidFill>
                  <a:schemeClr val="tx1"/>
                </a:solidFill>
                <a:latin typeface="Arial"/>
                <a:ea typeface="Arial Unicode MS" panose="020B0604020202020204" pitchFamily="34" charset="-128"/>
                <a:cs typeface="+mn-cs"/>
              </a:rPr>
              <a:t>for additional trademark information and notices.</a:t>
            </a:r>
          </a:p>
        </p:txBody>
      </p:sp>
      <p:sp>
        <p:nvSpPr>
          <p:cNvPr id="33" name="www.sap.com - contact SAP link">
            <a:hlinkClick r:id="rId4" tooltip="concur.com"/>
          </p:cNvPr>
          <p:cNvSpPr txBox="1"/>
          <p:nvPr userDrawn="1"/>
        </p:nvSpPr>
        <p:spPr bwMode="black">
          <a:xfrm>
            <a:off x="504261" y="2461400"/>
            <a:ext cx="2216544"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tx1"/>
                </a:solidFill>
                <a:latin typeface="Arial"/>
                <a:ea typeface="Arial Unicode MS" panose="020B0604020202020204" pitchFamily="34" charset="-128"/>
                <a:cs typeface="+mn-cs"/>
              </a:rPr>
              <a:t>Learn more at </a:t>
            </a:r>
            <a:r>
              <a:rPr lang="en-US" sz="1100" b="1" kern="1200">
                <a:solidFill>
                  <a:schemeClr val="accent1"/>
                </a:solidFill>
                <a:latin typeface="Arial"/>
                <a:ea typeface="Arial Unicode MS" panose="020B0604020202020204" pitchFamily="34" charset="-128"/>
                <a:cs typeface="+mn-cs"/>
              </a:rPr>
              <a:t>concur.com</a:t>
            </a:r>
          </a:p>
        </p:txBody>
      </p:sp>
      <p:sp>
        <p:nvSpPr>
          <p:cNvPr id="34" name="Follow all of SAP"/>
          <p:cNvSpPr txBox="1"/>
          <p:nvPr userDrawn="1"/>
        </p:nvSpPr>
        <p:spPr bwMode="black">
          <a:xfrm>
            <a:off x="505020" y="1461003"/>
            <a:ext cx="1770068"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all of</a:t>
            </a:r>
            <a:r>
              <a:rPr lang="en-US" sz="1100" b="0" kern="1200" baseline="0">
                <a:solidFill>
                  <a:schemeClr val="tx1"/>
                </a:solidFill>
                <a:latin typeface="Arial"/>
                <a:ea typeface="Arial Unicode MS" panose="020B0604020202020204" pitchFamily="34" charset="-128"/>
                <a:cs typeface="+mn-cs"/>
              </a:rPr>
              <a:t> SAP Concur </a:t>
            </a:r>
            <a:endParaRPr lang="en-US" sz="1100" b="0" kern="1200">
              <a:solidFill>
                <a:schemeClr val="tx1"/>
              </a:solidFill>
              <a:latin typeface="Arial"/>
              <a:ea typeface="Arial Unicode MS" panose="020B0604020202020204" pitchFamily="34" charset="-128"/>
              <a:cs typeface="+mn-cs"/>
            </a:endParaRPr>
          </a:p>
        </p:txBody>
      </p:sp>
      <p:pic>
        <p:nvPicPr>
          <p:cNvPr id="36" name="Linkedin icon with link" descr="Linkedin icon " title="Linkedin icon ">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5088" y="1751480"/>
            <a:ext cx="363790" cy="363600"/>
          </a:xfrm>
          <a:prstGeom prst="ellipse">
            <a:avLst/>
          </a:prstGeom>
        </p:spPr>
      </p:pic>
      <p:pic>
        <p:nvPicPr>
          <p:cNvPr id="37" name="YouTube icon with link">
            <a:hlinkClick r:id="rId7"/>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684465" y="1751480"/>
            <a:ext cx="364691" cy="363600"/>
          </a:xfrm>
          <a:prstGeom prst="ellipse">
            <a:avLst/>
          </a:prstGeom>
        </p:spPr>
      </p:pic>
      <p:pic>
        <p:nvPicPr>
          <p:cNvPr id="38" name="Twitter icon with link" descr="Twitter icon" title="Twitter icon">
            <a:hlinkClick r:id="rId9"/>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4742" y="1751480"/>
            <a:ext cx="363790" cy="363600"/>
          </a:xfrm>
          <a:prstGeom prst="ellipse">
            <a:avLst/>
          </a:prstGeom>
        </p:spPr>
      </p:pic>
      <p:pic>
        <p:nvPicPr>
          <p:cNvPr id="39"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5020" y="1751480"/>
            <a:ext cx="363790" cy="363600"/>
          </a:xfrm>
          <a:prstGeom prst="rect">
            <a:avLst/>
          </a:prstGeom>
        </p:spPr>
      </p:pic>
      <p:pic>
        <p:nvPicPr>
          <p:cNvPr id="12" name="Picture 11">
            <a:extLst>
              <a:ext uri="{FF2B5EF4-FFF2-40B4-BE49-F238E27FC236}">
                <a16:creationId xmlns:a16="http://schemas.microsoft.com/office/drawing/2014/main" id="{2948E3FF-F1CA-9146-A537-9773C53212C3}"/>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504001" y="533458"/>
            <a:ext cx="1203599" cy="215887"/>
          </a:xfrm>
          <a:prstGeom prst="rect">
            <a:avLst/>
          </a:prstGeom>
        </p:spPr>
      </p:pic>
    </p:spTree>
    <p:extLst>
      <p:ext uri="{BB962C8B-B14F-4D97-AF65-F5344CB8AC3E}">
        <p14:creationId xmlns:p14="http://schemas.microsoft.com/office/powerpoint/2010/main" val="162600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pyright (English)">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36549" y="6144694"/>
            <a:ext cx="1964657" cy="360000"/>
          </a:xfrm>
          <a:prstGeom prst="rect">
            <a:avLst/>
          </a:prstGeom>
        </p:spPr>
      </p:pic>
      <p:sp>
        <p:nvSpPr>
          <p:cNvPr id="11" name="www.sap.com - contact SAP link">
            <a:hlinkClick r:id="rId3" tooltip="www.sap.com/contactsap"/>
          </p:cNvPr>
          <p:cNvSpPr txBox="1"/>
          <p:nvPr userDrawn="1"/>
        </p:nvSpPr>
        <p:spPr bwMode="black">
          <a:xfrm>
            <a:off x="503501" y="2461400"/>
            <a:ext cx="2216544"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3" name="Linkedin icon with link">
            <a:hlinkClick r:id="rId4"/>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75000" y="1749961"/>
            <a:ext cx="361997" cy="361809"/>
          </a:xfrm>
          <a:prstGeom prst="rect">
            <a:avLst/>
          </a:prstGeom>
        </p:spPr>
      </p:pic>
      <p:pic>
        <p:nvPicPr>
          <p:cNvPr id="14" name="YouTube icon with link">
            <a:hlinkClick r:id="rId6"/>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84155" y="1749063"/>
            <a:ext cx="363790" cy="363600"/>
          </a:xfrm>
          <a:prstGeom prst="rect">
            <a:avLst/>
          </a:prstGeom>
        </p:spPr>
      </p:pic>
      <p:pic>
        <p:nvPicPr>
          <p:cNvPr id="15" name="Twitter icon with link">
            <a:hlinkClick r:id="rId8" tooltip="https://twitter.com/sap"/>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95105" y="1749961"/>
            <a:ext cx="361997" cy="361809"/>
          </a:xfrm>
          <a:prstGeom prst="rect">
            <a:avLst/>
          </a:prstGeom>
        </p:spPr>
      </p:pic>
      <p:pic>
        <p:nvPicPr>
          <p:cNvPr id="22" name="Facebook icon with link">
            <a:hlinkClick r:id="rId10"/>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504260" y="1749063"/>
            <a:ext cx="363790" cy="363600"/>
          </a:xfrm>
          <a:prstGeom prst="rect">
            <a:avLst/>
          </a:prstGeom>
        </p:spPr>
      </p:pic>
      <p:sp>
        <p:nvSpPr>
          <p:cNvPr id="23" name="Follow all of SAP"/>
          <p:cNvSpPr txBox="1"/>
          <p:nvPr userDrawn="1"/>
        </p:nvSpPr>
        <p:spPr bwMode="black">
          <a:xfrm>
            <a:off x="503502" y="1461003"/>
            <a:ext cx="122918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all of</a:t>
            </a:r>
            <a:r>
              <a:rPr lang="en-US" sz="1100" b="0" kern="1200" baseline="0">
                <a:solidFill>
                  <a:schemeClr val="tx1"/>
                </a:solidFill>
                <a:latin typeface="Arial"/>
                <a:ea typeface="Arial Unicode MS" panose="020B0604020202020204" pitchFamily="34" charset="-128"/>
                <a:cs typeface="+mn-cs"/>
              </a:rPr>
              <a:t> SAP</a:t>
            </a:r>
            <a:endParaRPr lang="en-US" sz="1100" b="0" kern="1200">
              <a:solidFill>
                <a:schemeClr val="tx1"/>
              </a:solidFill>
              <a:latin typeface="Arial"/>
              <a:ea typeface="Arial Unicode MS" panose="020B0604020202020204" pitchFamily="34" charset="-128"/>
              <a:cs typeface="+mn-cs"/>
            </a:endParaRPr>
          </a:p>
        </p:txBody>
      </p:sp>
      <p:pic>
        <p:nvPicPr>
          <p:cNvPr id="12" name="Picture 11">
            <a:extLst>
              <a:ext uri="{FF2B5EF4-FFF2-40B4-BE49-F238E27FC236}">
                <a16:creationId xmlns:a16="http://schemas.microsoft.com/office/drawing/2014/main" id="{EAEAA5F8-B75F-344C-AE86-A05DA8282E52}"/>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4001" y="533458"/>
            <a:ext cx="1203599" cy="215887"/>
          </a:xfrm>
          <a:prstGeom prst="rect">
            <a:avLst/>
          </a:prstGeom>
        </p:spPr>
      </p:pic>
      <p:sp>
        <p:nvSpPr>
          <p:cNvPr id="17" name="Copyright information English">
            <a:extLst>
              <a:ext uri="{FF2B5EF4-FFF2-40B4-BE49-F238E27FC236}">
                <a16:creationId xmlns:a16="http://schemas.microsoft.com/office/drawing/2014/main" id="{573491B5-2A17-4B7A-919C-65BA284DE7E0}"/>
              </a:ext>
            </a:extLst>
          </p:cNvPr>
          <p:cNvSpPr txBox="1"/>
          <p:nvPr userDrawn="1"/>
        </p:nvSpPr>
        <p:spPr bwMode="black">
          <a:xfrm>
            <a:off x="503499" y="2645292"/>
            <a:ext cx="7419509"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 2021 SAP SE or an SAP affiliate company. All rights reserved.</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and they should not be relied upon in making purchasing decisions.</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See </a:t>
            </a:r>
            <a:r>
              <a:rPr lang="en-US" sz="800" kern="1200" noProof="0">
                <a:solidFill>
                  <a:schemeClr val="tx1"/>
                </a:solidFill>
                <a:latin typeface="Arial"/>
                <a:ea typeface="Arial Unicode MS" panose="020B0604020202020204" pitchFamily="34" charset="-128"/>
                <a:cs typeface="+mn-cs"/>
                <a:hlinkClick r:id="rId13"/>
              </a:rPr>
              <a:t>www.sap.com/trademark </a:t>
            </a:r>
            <a:r>
              <a:rPr lang="en-US" sz="800" kern="1200" noProof="0">
                <a:solidFill>
                  <a:schemeClr val="tx1"/>
                </a:solidFill>
                <a:latin typeface="Arial"/>
                <a:ea typeface="Arial Unicode MS" panose="020B0604020202020204" pitchFamily="34" charset="-128"/>
                <a:cs typeface="+mn-cs"/>
              </a:rPr>
              <a:t>for additional trademark information and notices.</a:t>
            </a:r>
          </a:p>
        </p:txBody>
      </p:sp>
    </p:spTree>
    <p:extLst>
      <p:ext uri="{BB962C8B-B14F-4D97-AF65-F5344CB8AC3E}">
        <p14:creationId xmlns:p14="http://schemas.microsoft.com/office/powerpoint/2010/main" val="336399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36549" y="6144694"/>
            <a:ext cx="1964657" cy="360000"/>
          </a:xfrm>
          <a:prstGeom prst="rect">
            <a:avLst/>
          </a:prstGeom>
        </p:spPr>
      </p:pic>
      <p:sp>
        <p:nvSpPr>
          <p:cNvPr id="26" name="www.sap.com - contact SAP link">
            <a:hlinkClick r:id="rId3" tooltip="www.sap.com/germany/contactsap"/>
          </p:cNvPr>
          <p:cNvSpPr txBox="1"/>
          <p:nvPr userDrawn="1"/>
        </p:nvSpPr>
        <p:spPr bwMode="black">
          <a:xfrm>
            <a:off x="503501" y="2461400"/>
            <a:ext cx="2470166"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/german/contactsap</a:t>
            </a:r>
          </a:p>
        </p:txBody>
      </p:sp>
      <p:pic>
        <p:nvPicPr>
          <p:cNvPr id="28" name="Linkedin icon with link">
            <a:hlinkClick r:id="rId4"/>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75000" y="1749961"/>
            <a:ext cx="361997" cy="361809"/>
          </a:xfrm>
          <a:prstGeom prst="rect">
            <a:avLst/>
          </a:prstGeom>
        </p:spPr>
      </p:pic>
      <p:pic>
        <p:nvPicPr>
          <p:cNvPr id="29" name="YouTube icon with link">
            <a:hlinkClick r:id="rId6"/>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84155" y="1749063"/>
            <a:ext cx="363790" cy="363600"/>
          </a:xfrm>
          <a:prstGeom prst="rect">
            <a:avLst/>
          </a:prstGeom>
        </p:spPr>
      </p:pic>
      <p:pic>
        <p:nvPicPr>
          <p:cNvPr id="30" name="Twitter icon with link">
            <a:hlinkClick r:id="rId8" tooltip="https://twitter.com/sap"/>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95105" y="1749961"/>
            <a:ext cx="361997" cy="361809"/>
          </a:xfrm>
          <a:prstGeom prst="rect">
            <a:avLst/>
          </a:prstGeom>
        </p:spPr>
      </p:pic>
      <p:pic>
        <p:nvPicPr>
          <p:cNvPr id="31" name="Facebook icon with link">
            <a:hlinkClick r:id="rId10"/>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504260" y="1749063"/>
            <a:ext cx="363790" cy="363600"/>
          </a:xfrm>
          <a:prstGeom prst="rect">
            <a:avLst/>
          </a:prstGeom>
        </p:spPr>
      </p:pic>
      <p:sp>
        <p:nvSpPr>
          <p:cNvPr id="32" name="SAP folgen auf"/>
          <p:cNvSpPr txBox="1"/>
          <p:nvPr userDrawn="1"/>
        </p:nvSpPr>
        <p:spPr bwMode="black">
          <a:xfrm>
            <a:off x="504261" y="1461003"/>
            <a:ext cx="122918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noProof="0">
                <a:solidFill>
                  <a:schemeClr val="tx1"/>
                </a:solidFill>
                <a:latin typeface="Arial"/>
                <a:ea typeface="Arial Unicode MS" panose="020B0604020202020204" pitchFamily="34" charset="-128"/>
                <a:cs typeface="+mn-cs"/>
              </a:rPr>
              <a:t>SAP </a:t>
            </a:r>
            <a:r>
              <a:rPr lang="en-US" sz="1100" b="0" kern="1200" noProof="0" err="1">
                <a:solidFill>
                  <a:schemeClr val="tx1"/>
                </a:solidFill>
                <a:latin typeface="Arial"/>
                <a:ea typeface="Arial Unicode MS" panose="020B0604020202020204" pitchFamily="34" charset="-128"/>
                <a:cs typeface="+mn-cs"/>
              </a:rPr>
              <a:t>folgen</a:t>
            </a:r>
            <a:r>
              <a:rPr lang="en-US" sz="1100" b="0" kern="1200" noProof="0">
                <a:solidFill>
                  <a:schemeClr val="tx1"/>
                </a:solidFill>
                <a:latin typeface="Arial"/>
                <a:ea typeface="Arial Unicode MS" panose="020B0604020202020204" pitchFamily="34" charset="-128"/>
                <a:cs typeface="+mn-cs"/>
              </a:rPr>
              <a:t> auf</a:t>
            </a:r>
          </a:p>
        </p:txBody>
      </p:sp>
      <p:pic>
        <p:nvPicPr>
          <p:cNvPr id="11" name="Picture 10">
            <a:extLst>
              <a:ext uri="{FF2B5EF4-FFF2-40B4-BE49-F238E27FC236}">
                <a16:creationId xmlns:a16="http://schemas.microsoft.com/office/drawing/2014/main" id="{E9364DA9-A40E-F343-865A-B1784EB3B0F4}"/>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4001" y="533458"/>
            <a:ext cx="1203599" cy="215887"/>
          </a:xfrm>
          <a:prstGeom prst="rect">
            <a:avLst/>
          </a:prstGeom>
        </p:spPr>
      </p:pic>
      <p:sp>
        <p:nvSpPr>
          <p:cNvPr id="13" name="Copyright information-German">
            <a:extLst>
              <a:ext uri="{FF2B5EF4-FFF2-40B4-BE49-F238E27FC236}">
                <a16:creationId xmlns:a16="http://schemas.microsoft.com/office/drawing/2014/main" id="{AE3D58C9-C1E5-4B07-9248-0967E3FFD0DF}"/>
              </a:ext>
            </a:extLst>
          </p:cNvPr>
          <p:cNvSpPr txBox="1"/>
          <p:nvPr userDrawn="1"/>
        </p:nvSpPr>
        <p:spPr bwMode="black">
          <a:xfrm>
            <a:off x="504261" y="2645292"/>
            <a:ext cx="7818451"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2021 SAP SE oder ein SAP-Konzernunternehmen. Alle Rechte vorbehalten.</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Weitergabe und Vervielfältigung dieser Publikation oder von Teilen daraus sind, zu </a:t>
            </a:r>
            <a:r>
              <a:rPr lang="en-US" sz="800" b="0" noProof="0" err="1"/>
              <a:t>welchem</a:t>
            </a:r>
            <a:r>
              <a:rPr lang="en-US" sz="800" b="0" noProof="0"/>
              <a:t> </a:t>
            </a:r>
            <a:r>
              <a:rPr lang="en-US" sz="800" b="0" noProof="0" err="1"/>
              <a:t>Zweck</a:t>
            </a:r>
            <a:r>
              <a:rPr lang="en-US" sz="800" b="0" noProof="0"/>
              <a:t> und in </a:t>
            </a:r>
            <a:r>
              <a:rPr lang="en-US" sz="800" b="0" noProof="0" err="1"/>
              <a:t>welcher</a:t>
            </a:r>
            <a:r>
              <a:rPr lang="en-US" sz="800" b="0" noProof="0"/>
              <a:t> Form </a:t>
            </a:r>
            <a:r>
              <a:rPr lang="en-US" sz="800" b="0" noProof="0" err="1"/>
              <a:t>auch</a:t>
            </a:r>
            <a:r>
              <a:rPr lang="en-US" sz="800" b="0" noProof="0"/>
              <a:t> </a:t>
            </a:r>
            <a:r>
              <a:rPr lang="en-US" sz="800" b="0" noProof="0" err="1"/>
              <a:t>immer</a:t>
            </a:r>
            <a:r>
              <a:rPr lang="en-US" sz="800" b="0" noProof="0"/>
              <a:t>, </a:t>
            </a:r>
            <a:r>
              <a:rPr lang="en-US" sz="800" b="0" noProof="0" err="1"/>
              <a:t>ohne</a:t>
            </a:r>
            <a:r>
              <a:rPr lang="en-US" sz="800" b="0" noProof="0"/>
              <a:t> die </a:t>
            </a:r>
            <a:r>
              <a:rPr lang="en-US" sz="800" b="0" noProof="0" err="1"/>
              <a:t>ausdrückliche</a:t>
            </a:r>
            <a:r>
              <a:rPr lang="en-US" sz="800" b="0" noProof="0"/>
              <a:t> </a:t>
            </a:r>
            <a:r>
              <a:rPr lang="en-US" sz="800" b="0" noProof="0" err="1"/>
              <a:t>schriftliche</a:t>
            </a:r>
            <a:r>
              <a:rPr lang="en-US" sz="800" b="0" noProof="0"/>
              <a:t> </a:t>
            </a:r>
            <a:r>
              <a:rPr lang="en-US" sz="800" b="0" noProof="0" err="1"/>
              <a:t>Genehmigung</a:t>
            </a:r>
            <a:r>
              <a:rPr lang="en-US" sz="800" b="0" noProof="0"/>
              <a:t> </a:t>
            </a:r>
            <a:r>
              <a:rPr lang="en-US" sz="800" b="0" noProof="0" err="1"/>
              <a:t>durch</a:t>
            </a:r>
            <a:r>
              <a:rPr lang="en-US" sz="800" b="0" noProof="0"/>
              <a:t> SAP SE oder ein SAP-Konzernunternehmen </a:t>
            </a:r>
            <a:r>
              <a:rPr lang="en-US" sz="800" b="0" noProof="0" err="1"/>
              <a:t>nicht</a:t>
            </a:r>
            <a:r>
              <a:rPr lang="en-US" sz="800" b="0" noProof="0"/>
              <a:t> </a:t>
            </a:r>
            <a:r>
              <a:rPr lang="en-US" sz="800" b="0" noProof="0" err="1"/>
              <a:t>gestattet</a:t>
            </a:r>
            <a:r>
              <a:rPr lang="en-US" sz="800" b="0" noProof="0"/>
              <a:t>.</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In dieser Publikation </a:t>
            </a:r>
            <a:r>
              <a:rPr lang="en-US" sz="800" b="0" noProof="0" err="1"/>
              <a:t>enthaltene</a:t>
            </a:r>
            <a:r>
              <a:rPr lang="en-US" sz="800" b="0" noProof="0"/>
              <a:t> </a:t>
            </a:r>
            <a:r>
              <a:rPr lang="en-US" sz="800" b="0" noProof="0" err="1"/>
              <a:t>Informationen</a:t>
            </a:r>
            <a:r>
              <a:rPr lang="en-US" sz="800" b="0" noProof="0"/>
              <a:t> können </a:t>
            </a:r>
            <a:r>
              <a:rPr lang="en-US" sz="800" b="0" noProof="0" err="1"/>
              <a:t>ohne</a:t>
            </a:r>
            <a:r>
              <a:rPr lang="en-US" sz="800" b="0" noProof="0"/>
              <a:t> </a:t>
            </a:r>
            <a:r>
              <a:rPr lang="en-US" sz="800" b="0" noProof="0" err="1"/>
              <a:t>vorherige</a:t>
            </a:r>
            <a:r>
              <a:rPr lang="en-US" sz="800" b="0" noProof="0"/>
              <a:t> </a:t>
            </a:r>
            <a:r>
              <a:rPr lang="en-US" sz="800" b="0" noProof="0" err="1"/>
              <a:t>Ankündigung</a:t>
            </a:r>
            <a:r>
              <a:rPr lang="en-US" sz="800" b="0" noProof="0"/>
              <a:t> </a:t>
            </a:r>
            <a:r>
              <a:rPr lang="en-US" sz="800" b="0" noProof="0" err="1"/>
              <a:t>geändert</a:t>
            </a:r>
            <a:r>
              <a:rPr lang="en-US" sz="800" b="0" noProof="0"/>
              <a:t> </a:t>
            </a:r>
            <a:r>
              <a:rPr lang="en-US" sz="800" b="0" noProof="0" err="1"/>
              <a:t>werden</a:t>
            </a:r>
            <a:r>
              <a:rPr lang="en-US" sz="800" b="0" noProof="0"/>
              <a:t>. Die von SAP SE oder </a:t>
            </a:r>
            <a:r>
              <a:rPr lang="en-US" sz="800" b="0" noProof="0" err="1"/>
              <a:t>deren</a:t>
            </a:r>
            <a:r>
              <a:rPr lang="en-US" sz="800" b="0" noProof="0"/>
              <a:t> </a:t>
            </a:r>
            <a:r>
              <a:rPr lang="en-US" sz="800" b="0" noProof="0" err="1"/>
              <a:t>Vertriebsfirmen</a:t>
            </a:r>
            <a:r>
              <a:rPr lang="en-US" sz="800" b="0" noProof="0"/>
              <a:t> </a:t>
            </a:r>
            <a:r>
              <a:rPr lang="en-US" sz="800" b="0" noProof="0" err="1"/>
              <a:t>angebotenen</a:t>
            </a:r>
            <a:r>
              <a:rPr lang="en-US" sz="800" b="0" noProof="0"/>
              <a:t> </a:t>
            </a:r>
            <a:r>
              <a:rPr lang="en-US" sz="800" b="0" noProof="0" err="1"/>
              <a:t>Softwareprodukte</a:t>
            </a:r>
            <a:r>
              <a:rPr lang="en-US" sz="800" b="0" noProof="0"/>
              <a:t> können </a:t>
            </a:r>
            <a:r>
              <a:rPr lang="en-US" sz="800" b="0" noProof="0" err="1"/>
              <a:t>Softwarekomponenten</a:t>
            </a:r>
            <a:r>
              <a:rPr lang="en-US" sz="800" b="0" noProof="0"/>
              <a:t> </a:t>
            </a:r>
            <a:r>
              <a:rPr lang="en-US" sz="800" b="0" noProof="0" err="1"/>
              <a:t>auch</a:t>
            </a:r>
            <a:r>
              <a:rPr lang="en-US" sz="800" b="0" noProof="0"/>
              <a:t> </a:t>
            </a:r>
            <a:r>
              <a:rPr lang="en-US" sz="800" b="0" noProof="0" err="1"/>
              <a:t>anderer</a:t>
            </a:r>
            <a:r>
              <a:rPr lang="en-US" sz="800" b="0" noProof="0"/>
              <a:t> </a:t>
            </a:r>
            <a:r>
              <a:rPr lang="en-US" sz="800" b="0" noProof="0" err="1"/>
              <a:t>Softwarehersteller</a:t>
            </a:r>
            <a:r>
              <a:rPr lang="en-US" sz="800" b="0" noProof="0"/>
              <a:t> </a:t>
            </a:r>
            <a:r>
              <a:rPr lang="en-US" sz="800" b="0" noProof="0" err="1"/>
              <a:t>enthalten</a:t>
            </a:r>
            <a:r>
              <a:rPr lang="en-US" sz="800" b="0" noProof="0"/>
              <a:t>. </a:t>
            </a:r>
            <a:r>
              <a:rPr lang="en-US" sz="800" b="0" noProof="0" err="1"/>
              <a:t>Produkte</a:t>
            </a:r>
            <a:r>
              <a:rPr lang="en-US" sz="800" b="0" noProof="0"/>
              <a:t> können </a:t>
            </a:r>
            <a:r>
              <a:rPr lang="en-US" sz="800" b="0" noProof="0" err="1"/>
              <a:t>länderspezifische</a:t>
            </a:r>
            <a:r>
              <a:rPr lang="en-US" sz="800" b="0" noProof="0"/>
              <a:t> </a:t>
            </a:r>
            <a:r>
              <a:rPr lang="en-US" sz="800" b="0" noProof="0" err="1"/>
              <a:t>Unterschiede</a:t>
            </a:r>
            <a:r>
              <a:rPr lang="en-US" sz="800" b="0" noProof="0"/>
              <a:t> </a:t>
            </a:r>
            <a:r>
              <a:rPr lang="en-US" sz="800" b="0" noProof="0" err="1"/>
              <a:t>aufweisen</a:t>
            </a:r>
            <a:r>
              <a:rPr lang="en-US" sz="800" b="0" noProof="0"/>
              <a:t>.</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Die </a:t>
            </a:r>
            <a:r>
              <a:rPr lang="en-US" sz="800" b="0" noProof="0" err="1"/>
              <a:t>vorliegenden</a:t>
            </a:r>
            <a:r>
              <a:rPr lang="en-US" sz="800" b="0" noProof="0"/>
              <a:t> </a:t>
            </a:r>
            <a:r>
              <a:rPr lang="en-US" sz="800" b="0" noProof="0" err="1"/>
              <a:t>Unterlagen</a:t>
            </a:r>
            <a:r>
              <a:rPr lang="en-US" sz="800" b="0" noProof="0"/>
              <a:t> </a:t>
            </a:r>
            <a:r>
              <a:rPr lang="en-US" sz="800" b="0" noProof="0" err="1"/>
              <a:t>werden</a:t>
            </a:r>
            <a:r>
              <a:rPr lang="en-US" sz="800" b="0" noProof="0"/>
              <a:t> von der SAP SE oder </a:t>
            </a:r>
            <a:r>
              <a:rPr lang="en-US" sz="800" b="0" noProof="0" err="1"/>
              <a:t>einem</a:t>
            </a:r>
            <a:r>
              <a:rPr lang="en-US" sz="800" b="0" noProof="0"/>
              <a:t> SAP-Konzernunternehmen </a:t>
            </a:r>
            <a:r>
              <a:rPr lang="en-US" sz="800" b="0" noProof="0" err="1"/>
              <a:t>bereitgestellt</a:t>
            </a:r>
            <a:r>
              <a:rPr lang="en-US" sz="800" b="0" noProof="0"/>
              <a:t> und </a:t>
            </a:r>
            <a:r>
              <a:rPr lang="en-US" sz="800" b="0" noProof="0" err="1"/>
              <a:t>dienen</a:t>
            </a:r>
            <a:r>
              <a:rPr lang="en-US" sz="800" b="0" noProof="0"/>
              <a:t> </a:t>
            </a:r>
            <a:r>
              <a:rPr lang="en-US" sz="800" b="0" noProof="0" err="1"/>
              <a:t>ausschließlich</a:t>
            </a:r>
            <a:r>
              <a:rPr lang="en-US" sz="800" b="0" noProof="0"/>
              <a:t> zu </a:t>
            </a:r>
            <a:r>
              <a:rPr lang="en-US" sz="800" b="0" noProof="0" err="1"/>
              <a:t>Informationszwecken</a:t>
            </a:r>
            <a:r>
              <a:rPr lang="en-US" sz="800" b="0" noProof="0"/>
              <a:t>. Die SAP SE oder </a:t>
            </a:r>
            <a:r>
              <a:rPr lang="en-US" sz="800" b="0" noProof="0" err="1"/>
              <a:t>ihre</a:t>
            </a:r>
            <a:r>
              <a:rPr lang="en-US" sz="800" b="0" noProof="0"/>
              <a:t> Konzernunternehmen </a:t>
            </a:r>
            <a:r>
              <a:rPr lang="en-US" sz="800" b="0" noProof="0" err="1"/>
              <a:t>übernehmen</a:t>
            </a:r>
            <a:r>
              <a:rPr lang="en-US" sz="800" b="0" noProof="0"/>
              <a:t> </a:t>
            </a:r>
            <a:r>
              <a:rPr lang="en-US" sz="800" b="0" noProof="0" err="1"/>
              <a:t>keinerlei</a:t>
            </a:r>
            <a:r>
              <a:rPr lang="en-US" sz="800" b="0" noProof="0"/>
              <a:t> </a:t>
            </a:r>
            <a:r>
              <a:rPr lang="en-US" sz="800" b="0" noProof="0" err="1"/>
              <a:t>Haftung</a:t>
            </a:r>
            <a:r>
              <a:rPr lang="en-US" sz="800" b="0" noProof="0"/>
              <a:t> oder </a:t>
            </a:r>
            <a:r>
              <a:rPr lang="en-US" sz="800" b="0" noProof="0" err="1"/>
              <a:t>Gewährleistung</a:t>
            </a:r>
            <a:r>
              <a:rPr lang="en-US" sz="800" b="0" noProof="0"/>
              <a:t> für </a:t>
            </a:r>
            <a:r>
              <a:rPr lang="en-US" sz="800" b="0" noProof="0" err="1"/>
              <a:t>Fehler</a:t>
            </a:r>
            <a:r>
              <a:rPr lang="en-US" sz="800" b="0" noProof="0"/>
              <a:t> oder </a:t>
            </a:r>
            <a:r>
              <a:rPr lang="en-US" sz="800" b="0" noProof="0" err="1"/>
              <a:t>Unvollständigkeiten</a:t>
            </a:r>
            <a:r>
              <a:rPr lang="en-US" sz="800" b="0" noProof="0"/>
              <a:t> in dieser Publikation. Die SAP SE oder ein SAP-Konzernunternehmen </a:t>
            </a:r>
            <a:r>
              <a:rPr lang="en-US" sz="800" b="0" noProof="0" err="1"/>
              <a:t>steht</a:t>
            </a:r>
            <a:r>
              <a:rPr lang="en-US" sz="800" b="0" noProof="0"/>
              <a:t> </a:t>
            </a:r>
            <a:r>
              <a:rPr lang="en-US" sz="800" b="0" noProof="0" err="1"/>
              <a:t>lediglich</a:t>
            </a:r>
            <a:r>
              <a:rPr lang="en-US" sz="800" b="0" noProof="0"/>
              <a:t> für </a:t>
            </a:r>
            <a:r>
              <a:rPr lang="en-US" sz="800" b="0" noProof="0" err="1"/>
              <a:t>Produkte</a:t>
            </a:r>
            <a:r>
              <a:rPr lang="en-US" sz="800" b="0" noProof="0"/>
              <a:t> und </a:t>
            </a:r>
            <a:r>
              <a:rPr lang="en-US" sz="800" b="0" noProof="0" err="1"/>
              <a:t>Dienstleistungen</a:t>
            </a:r>
            <a:r>
              <a:rPr lang="en-US" sz="800" b="0" noProof="0"/>
              <a:t> </a:t>
            </a:r>
            <a:r>
              <a:rPr lang="en-US" sz="800" b="0" noProof="0" err="1"/>
              <a:t>nach</a:t>
            </a:r>
            <a:r>
              <a:rPr lang="en-US" sz="800" b="0" noProof="0"/>
              <a:t> der </a:t>
            </a:r>
            <a:r>
              <a:rPr lang="en-US" sz="800" b="0" noProof="0" err="1"/>
              <a:t>Maßgabe</a:t>
            </a:r>
            <a:r>
              <a:rPr lang="en-US" sz="800" b="0" noProof="0"/>
              <a:t> ein, die in der </a:t>
            </a:r>
            <a:r>
              <a:rPr lang="en-US" sz="800" b="0" noProof="0" err="1"/>
              <a:t>Vereinbarung</a:t>
            </a:r>
            <a:r>
              <a:rPr lang="en-US" sz="800" b="0" noProof="0"/>
              <a:t> über die </a:t>
            </a:r>
            <a:r>
              <a:rPr lang="en-US" sz="800" b="0" noProof="0" err="1"/>
              <a:t>jeweiligen</a:t>
            </a:r>
            <a:r>
              <a:rPr lang="en-US" sz="800" b="0" noProof="0"/>
              <a:t> </a:t>
            </a:r>
            <a:r>
              <a:rPr lang="en-US" sz="800" b="0" noProof="0" err="1"/>
              <a:t>Produkte</a:t>
            </a:r>
            <a:r>
              <a:rPr lang="en-US" sz="800" b="0" noProof="0"/>
              <a:t> und </a:t>
            </a:r>
            <a:r>
              <a:rPr lang="en-US" sz="800" b="0" noProof="0" err="1"/>
              <a:t>Dienstleistungen</a:t>
            </a:r>
            <a:r>
              <a:rPr lang="en-US" sz="800" b="0" noProof="0"/>
              <a:t> </a:t>
            </a:r>
            <a:r>
              <a:rPr lang="en-US" sz="800" b="0" noProof="0" err="1"/>
              <a:t>ausdrücklich</a:t>
            </a:r>
            <a:r>
              <a:rPr lang="en-US" sz="800" b="0" noProof="0"/>
              <a:t> </a:t>
            </a:r>
            <a:r>
              <a:rPr lang="en-US" sz="800" b="0" noProof="0" err="1"/>
              <a:t>geregelt</a:t>
            </a:r>
            <a:r>
              <a:rPr lang="en-US" sz="800" b="0" noProof="0"/>
              <a:t> </a:t>
            </a:r>
            <a:r>
              <a:rPr lang="en-US" sz="800" b="0" noProof="0" err="1"/>
              <a:t>ist</a:t>
            </a:r>
            <a:r>
              <a:rPr lang="en-US" sz="800" b="0" noProof="0"/>
              <a:t>. </a:t>
            </a:r>
            <a:r>
              <a:rPr lang="en-US" sz="800" b="0" noProof="0" err="1"/>
              <a:t>Keine</a:t>
            </a:r>
            <a:r>
              <a:rPr lang="en-US" sz="800" b="0" noProof="0"/>
              <a:t> der </a:t>
            </a:r>
            <a:r>
              <a:rPr lang="en-US" sz="800" b="0" noProof="0" err="1"/>
              <a:t>hierin</a:t>
            </a:r>
            <a:r>
              <a:rPr lang="en-US" sz="800" b="0" noProof="0"/>
              <a:t> </a:t>
            </a:r>
            <a:r>
              <a:rPr lang="en-US" sz="800" b="0" noProof="0" err="1"/>
              <a:t>enthaltenen</a:t>
            </a:r>
            <a:r>
              <a:rPr lang="en-US" sz="800" b="0" noProof="0"/>
              <a:t> </a:t>
            </a:r>
            <a:r>
              <a:rPr lang="en-US" sz="800" b="0" noProof="0" err="1"/>
              <a:t>Informationen</a:t>
            </a:r>
            <a:r>
              <a:rPr lang="en-US" sz="800" b="0" noProof="0"/>
              <a:t> </a:t>
            </a:r>
            <a:r>
              <a:rPr lang="en-US" sz="800" b="0" noProof="0" err="1"/>
              <a:t>ist</a:t>
            </a:r>
            <a:r>
              <a:rPr lang="en-US" sz="800" b="0" noProof="0"/>
              <a:t> </a:t>
            </a:r>
            <a:r>
              <a:rPr lang="en-US" sz="800" b="0" noProof="0" err="1"/>
              <a:t>als</a:t>
            </a:r>
            <a:r>
              <a:rPr lang="en-US" sz="800" b="0" noProof="0"/>
              <a:t> </a:t>
            </a:r>
            <a:r>
              <a:rPr lang="en-US" sz="800" b="0" noProof="0" err="1"/>
              <a:t>zusätzliche</a:t>
            </a:r>
            <a:r>
              <a:rPr lang="en-US" sz="800" b="0" noProof="0"/>
              <a:t> </a:t>
            </a:r>
            <a:r>
              <a:rPr lang="en-US" sz="800" b="0" noProof="0" err="1"/>
              <a:t>Garantie</a:t>
            </a:r>
            <a:r>
              <a:rPr lang="en-US" sz="800" b="0" noProof="0"/>
              <a:t> zu </a:t>
            </a:r>
            <a:r>
              <a:rPr lang="en-US" sz="800" b="0" noProof="0" err="1"/>
              <a:t>interpretieren</a:t>
            </a:r>
            <a:r>
              <a:rPr lang="en-US" sz="800" b="0" noProof="0"/>
              <a:t>. </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err="1"/>
              <a:t>Insbesondere</a:t>
            </a:r>
            <a:r>
              <a:rPr lang="en-US" sz="800" b="0" noProof="0"/>
              <a:t> sind die SAP SE oder </a:t>
            </a:r>
            <a:r>
              <a:rPr lang="en-US" sz="800" b="0" noProof="0" err="1"/>
              <a:t>ihre</a:t>
            </a:r>
            <a:r>
              <a:rPr lang="en-US" sz="800" b="0" noProof="0"/>
              <a:t> Konzernunternehmen in </a:t>
            </a:r>
            <a:r>
              <a:rPr lang="en-US" sz="800" b="0" noProof="0" err="1"/>
              <a:t>keiner</a:t>
            </a:r>
            <a:r>
              <a:rPr lang="en-US" sz="800" b="0" noProof="0"/>
              <a:t> Weise </a:t>
            </a:r>
            <a:r>
              <a:rPr lang="en-US" sz="800" b="0" noProof="0" err="1"/>
              <a:t>verpflichtet</a:t>
            </a:r>
            <a:r>
              <a:rPr lang="en-US" sz="800" b="0" noProof="0"/>
              <a:t>, in dieser Publikation oder </a:t>
            </a:r>
            <a:r>
              <a:rPr lang="en-US" sz="800" b="0" noProof="0" err="1"/>
              <a:t>einer</a:t>
            </a:r>
            <a:r>
              <a:rPr lang="en-US" sz="800" b="0" noProof="0"/>
              <a:t> </a:t>
            </a:r>
            <a:r>
              <a:rPr lang="en-US" sz="800" b="0" noProof="0" err="1"/>
              <a:t>zugehörigen</a:t>
            </a:r>
            <a:r>
              <a:rPr lang="en-US" sz="800" b="0" noProof="0"/>
              <a:t> </a:t>
            </a:r>
            <a:r>
              <a:rPr lang="en-US" sz="800" b="0" noProof="0" err="1"/>
              <a:t>Präsentation</a:t>
            </a:r>
            <a:r>
              <a:rPr lang="en-US" sz="800" b="0" noProof="0"/>
              <a:t> </a:t>
            </a:r>
            <a:r>
              <a:rPr lang="en-US" sz="800" b="0" noProof="0" err="1"/>
              <a:t>dargestellte</a:t>
            </a:r>
            <a:r>
              <a:rPr lang="en-US" sz="800" b="0" noProof="0"/>
              <a:t> </a:t>
            </a:r>
            <a:r>
              <a:rPr lang="en-US" sz="800" b="0" noProof="0" err="1"/>
              <a:t>Geschäftsabläufe</a:t>
            </a:r>
            <a:r>
              <a:rPr lang="en-US" sz="800" b="0" noProof="0"/>
              <a:t> zu </a:t>
            </a:r>
            <a:r>
              <a:rPr lang="en-US" sz="800" b="0" noProof="0" err="1"/>
              <a:t>verfolgen</a:t>
            </a:r>
            <a:r>
              <a:rPr lang="en-US" sz="800" b="0" noProof="0"/>
              <a:t> oder </a:t>
            </a:r>
            <a:r>
              <a:rPr lang="en-US" sz="800" b="0" noProof="0" err="1"/>
              <a:t>hierin</a:t>
            </a:r>
            <a:r>
              <a:rPr lang="en-US" sz="800" b="0" noProof="0"/>
              <a:t> </a:t>
            </a:r>
            <a:r>
              <a:rPr lang="en-US" sz="800" b="0" noProof="0" err="1"/>
              <a:t>wiedergegebene</a:t>
            </a:r>
            <a:r>
              <a:rPr lang="en-US" sz="800" b="0" noProof="0"/>
              <a:t> </a:t>
            </a:r>
            <a:r>
              <a:rPr lang="en-US" sz="800" b="0" noProof="0" err="1"/>
              <a:t>Funktionen</a:t>
            </a:r>
            <a:r>
              <a:rPr lang="en-US" sz="800" b="0" noProof="0"/>
              <a:t> zu </a:t>
            </a:r>
            <a:r>
              <a:rPr lang="en-US" sz="800" b="0" noProof="0" err="1"/>
              <a:t>entwickeln</a:t>
            </a:r>
            <a:r>
              <a:rPr lang="en-US" sz="800" b="0" noProof="0"/>
              <a:t> oder zu </a:t>
            </a:r>
            <a:r>
              <a:rPr lang="en-US" sz="800" b="0" noProof="0" err="1"/>
              <a:t>veröffentlichen</a:t>
            </a:r>
            <a:r>
              <a:rPr lang="en-US" sz="800" b="0" noProof="0"/>
              <a:t>. Diese Publikation oder </a:t>
            </a:r>
            <a:r>
              <a:rPr lang="en-US" sz="800" b="0" noProof="0" err="1"/>
              <a:t>eine</a:t>
            </a:r>
            <a:r>
              <a:rPr lang="en-US" sz="800" b="0" noProof="0"/>
              <a:t> </a:t>
            </a:r>
            <a:r>
              <a:rPr lang="en-US" sz="800" b="0" noProof="0" err="1"/>
              <a:t>zugehörige</a:t>
            </a:r>
            <a:r>
              <a:rPr lang="en-US" sz="800" b="0" noProof="0"/>
              <a:t> </a:t>
            </a:r>
            <a:r>
              <a:rPr lang="en-US" sz="800" b="0" noProof="0" err="1"/>
              <a:t>Präsentation</a:t>
            </a:r>
            <a:r>
              <a:rPr lang="en-US" sz="800" b="0" noProof="0"/>
              <a:t>, die </a:t>
            </a:r>
            <a:r>
              <a:rPr lang="en-US" sz="800" b="0" noProof="0" err="1"/>
              <a:t>Strategie</a:t>
            </a:r>
            <a:r>
              <a:rPr lang="en-US" sz="800" b="0" noProof="0"/>
              <a:t> und </a:t>
            </a:r>
            <a:r>
              <a:rPr lang="en-US" sz="800" b="0" noProof="0" err="1"/>
              <a:t>etwaige</a:t>
            </a:r>
            <a:r>
              <a:rPr lang="en-US" sz="800" b="0" noProof="0"/>
              <a:t> </a:t>
            </a:r>
            <a:r>
              <a:rPr lang="en-US" sz="800" b="0" noProof="0" err="1"/>
              <a:t>künftige</a:t>
            </a:r>
            <a:r>
              <a:rPr lang="en-US" sz="800" b="0" noProof="0"/>
              <a:t> </a:t>
            </a:r>
            <a:r>
              <a:rPr lang="en-US" sz="800" b="0" noProof="0" err="1"/>
              <a:t>Entwicklungen</a:t>
            </a:r>
            <a:r>
              <a:rPr lang="en-US" sz="800" b="0" noProof="0"/>
              <a:t>, </a:t>
            </a:r>
            <a:r>
              <a:rPr lang="en-US" sz="800" b="0" noProof="0" err="1"/>
              <a:t>Produkte</a:t>
            </a:r>
            <a:r>
              <a:rPr lang="en-US" sz="800" b="0" noProof="0"/>
              <a:t> und/oder </a:t>
            </a:r>
            <a:r>
              <a:rPr lang="en-US" sz="800" b="0" noProof="0" err="1"/>
              <a:t>Plattformen</a:t>
            </a:r>
            <a:r>
              <a:rPr lang="en-US" sz="800" b="0" noProof="0"/>
              <a:t> der SAP SE oder </a:t>
            </a:r>
            <a:r>
              <a:rPr lang="en-US" sz="800" b="0" noProof="0" err="1"/>
              <a:t>ihrer</a:t>
            </a:r>
            <a:r>
              <a:rPr lang="en-US" sz="800" b="0" noProof="0"/>
              <a:t> Konzernunternehmen können von der SAP SE oder </a:t>
            </a:r>
            <a:r>
              <a:rPr lang="en-US" sz="800" b="0" noProof="0" err="1"/>
              <a:t>ihren</a:t>
            </a:r>
            <a:r>
              <a:rPr lang="en-US" sz="800" b="0" noProof="0"/>
              <a:t> Konzernunternehmen </a:t>
            </a:r>
            <a:r>
              <a:rPr lang="en-US" sz="800" b="0" noProof="0" err="1"/>
              <a:t>jederzeit</a:t>
            </a:r>
            <a:r>
              <a:rPr lang="en-US" sz="800" b="0" noProof="0"/>
              <a:t> und </a:t>
            </a:r>
            <a:r>
              <a:rPr lang="en-US" sz="800" b="0" noProof="0" err="1"/>
              <a:t>ohne</a:t>
            </a:r>
            <a:r>
              <a:rPr lang="en-US" sz="800" b="0" noProof="0"/>
              <a:t> </a:t>
            </a:r>
            <a:r>
              <a:rPr lang="en-US" sz="800" b="0" noProof="0" err="1"/>
              <a:t>Angabe</a:t>
            </a:r>
            <a:r>
              <a:rPr lang="en-US" sz="800" b="0" noProof="0"/>
              <a:t> von </a:t>
            </a:r>
            <a:r>
              <a:rPr lang="en-US" sz="800" b="0" noProof="0" err="1"/>
              <a:t>Gründen</a:t>
            </a:r>
            <a:r>
              <a:rPr lang="en-US" sz="800" b="0" noProof="0"/>
              <a:t> </a:t>
            </a:r>
            <a:r>
              <a:rPr lang="en-US" sz="800" b="0" noProof="0" err="1"/>
              <a:t>unangekündigt</a:t>
            </a:r>
            <a:r>
              <a:rPr lang="en-US" sz="800" b="0" noProof="0"/>
              <a:t> </a:t>
            </a:r>
            <a:r>
              <a:rPr lang="en-US" sz="800" b="0" noProof="0" err="1"/>
              <a:t>geändert</a:t>
            </a:r>
            <a:r>
              <a:rPr lang="en-US" sz="800" b="0" noProof="0"/>
              <a:t> </a:t>
            </a:r>
            <a:r>
              <a:rPr lang="en-US" sz="800" b="0" noProof="0" err="1"/>
              <a:t>werden</a:t>
            </a:r>
            <a:r>
              <a:rPr lang="en-US" sz="800" b="0" noProof="0"/>
              <a:t>. </a:t>
            </a:r>
            <a:br>
              <a:rPr lang="en-US" sz="800" b="0" noProof="0"/>
            </a:br>
            <a:r>
              <a:rPr lang="en-US" sz="800" b="0" noProof="0"/>
              <a:t>Die in dieser Publikation </a:t>
            </a:r>
            <a:r>
              <a:rPr lang="en-US" sz="800" b="0" noProof="0" err="1"/>
              <a:t>enthaltenen</a:t>
            </a:r>
            <a:r>
              <a:rPr lang="en-US" sz="800" b="0" noProof="0"/>
              <a:t> </a:t>
            </a:r>
            <a:r>
              <a:rPr lang="en-US" sz="800" b="0" noProof="0" err="1"/>
              <a:t>Informationen</a:t>
            </a:r>
            <a:r>
              <a:rPr lang="en-US" sz="800" b="0" noProof="0"/>
              <a:t> </a:t>
            </a:r>
            <a:r>
              <a:rPr lang="en-US" sz="800" b="0" noProof="0" err="1"/>
              <a:t>stellen</a:t>
            </a:r>
            <a:r>
              <a:rPr lang="en-US" sz="800" b="0" noProof="0"/>
              <a:t> </a:t>
            </a:r>
            <a:r>
              <a:rPr lang="en-US" sz="800" b="0" noProof="0" err="1"/>
              <a:t>keine</a:t>
            </a:r>
            <a:r>
              <a:rPr lang="en-US" sz="800" b="0" noProof="0"/>
              <a:t> </a:t>
            </a:r>
            <a:r>
              <a:rPr lang="en-US" sz="800" b="0" noProof="0" err="1"/>
              <a:t>Zusage</a:t>
            </a:r>
            <a:r>
              <a:rPr lang="en-US" sz="800" b="0" noProof="0"/>
              <a:t>, </a:t>
            </a:r>
            <a:r>
              <a:rPr lang="en-US" sz="800" b="0" noProof="0" err="1"/>
              <a:t>kein</a:t>
            </a:r>
            <a:r>
              <a:rPr lang="en-US" sz="800" b="0" noProof="0"/>
              <a:t> </a:t>
            </a:r>
            <a:r>
              <a:rPr lang="en-US" sz="800" b="0" noProof="0" err="1"/>
              <a:t>Versprechen</a:t>
            </a:r>
            <a:r>
              <a:rPr lang="en-US" sz="800" b="0" noProof="0"/>
              <a:t> und </a:t>
            </a:r>
            <a:r>
              <a:rPr lang="en-US" sz="800" b="0" noProof="0" err="1"/>
              <a:t>keine</a:t>
            </a:r>
            <a:r>
              <a:rPr lang="en-US" sz="800" b="0" noProof="0"/>
              <a:t> </a:t>
            </a:r>
            <a:r>
              <a:rPr lang="en-US" sz="800" b="0" noProof="0" err="1"/>
              <a:t>rechtliche</a:t>
            </a:r>
            <a:r>
              <a:rPr lang="en-US" sz="800" b="0" noProof="0"/>
              <a:t> </a:t>
            </a:r>
            <a:r>
              <a:rPr lang="en-US" sz="800" b="0" noProof="0" err="1"/>
              <a:t>Verpflichtung</a:t>
            </a:r>
            <a:r>
              <a:rPr lang="en-US" sz="800" b="0" noProof="0"/>
              <a:t> </a:t>
            </a:r>
            <a:r>
              <a:rPr lang="en-US" sz="800" b="0" noProof="0" err="1"/>
              <a:t>zur</a:t>
            </a:r>
            <a:r>
              <a:rPr lang="en-US" sz="800" b="0" noProof="0"/>
              <a:t> </a:t>
            </a:r>
            <a:r>
              <a:rPr lang="en-US" sz="800" b="0" noProof="0" err="1"/>
              <a:t>Lieferung</a:t>
            </a:r>
            <a:r>
              <a:rPr lang="en-US" sz="800" b="0" noProof="0"/>
              <a:t> von Material, Code oder </a:t>
            </a:r>
            <a:r>
              <a:rPr lang="en-US" sz="800" b="0" noProof="0" err="1"/>
              <a:t>Funktionen</a:t>
            </a:r>
            <a:r>
              <a:rPr lang="en-US" sz="800" b="0" noProof="0"/>
              <a:t> </a:t>
            </a:r>
            <a:r>
              <a:rPr lang="en-US" sz="800" b="0" noProof="0" err="1"/>
              <a:t>dar</a:t>
            </a:r>
            <a:r>
              <a:rPr lang="en-US" sz="800" b="0" noProof="0"/>
              <a:t>. </a:t>
            </a:r>
            <a:r>
              <a:rPr lang="en-US" sz="800" b="0" noProof="0" err="1"/>
              <a:t>Sämtliche</a:t>
            </a:r>
            <a:r>
              <a:rPr lang="en-US" sz="800" b="0" noProof="0"/>
              <a:t> </a:t>
            </a:r>
            <a:r>
              <a:rPr lang="en-US" sz="800" b="0" noProof="0" err="1"/>
              <a:t>vorausschauenden</a:t>
            </a:r>
            <a:r>
              <a:rPr lang="en-US" sz="800" b="0" noProof="0"/>
              <a:t> </a:t>
            </a:r>
            <a:r>
              <a:rPr lang="en-US" sz="800" b="0" noProof="0" err="1"/>
              <a:t>Aussagen</a:t>
            </a:r>
            <a:r>
              <a:rPr lang="en-US" sz="800" b="0" noProof="0"/>
              <a:t> </a:t>
            </a:r>
            <a:r>
              <a:rPr lang="en-US" sz="800" b="0" noProof="0" err="1"/>
              <a:t>unterliegen</a:t>
            </a:r>
            <a:r>
              <a:rPr lang="en-US" sz="800" b="0" noProof="0"/>
              <a:t> </a:t>
            </a:r>
            <a:r>
              <a:rPr lang="en-US" sz="800" b="0" noProof="0" err="1"/>
              <a:t>unterschiedlichen</a:t>
            </a:r>
            <a:r>
              <a:rPr lang="en-US" sz="800" b="0" noProof="0"/>
              <a:t> </a:t>
            </a:r>
            <a:r>
              <a:rPr lang="en-US" sz="800" b="0" noProof="0" err="1"/>
              <a:t>Risiken</a:t>
            </a:r>
            <a:r>
              <a:rPr lang="en-US" sz="800" b="0" noProof="0"/>
              <a:t> und </a:t>
            </a:r>
            <a:r>
              <a:rPr lang="en-US" sz="800" b="0" noProof="0" err="1"/>
              <a:t>Unsicherheiten</a:t>
            </a:r>
            <a:r>
              <a:rPr lang="en-US" sz="800" b="0" noProof="0"/>
              <a:t>, </a:t>
            </a:r>
            <a:r>
              <a:rPr lang="en-US" sz="800" b="0" noProof="0" err="1"/>
              <a:t>durch</a:t>
            </a:r>
            <a:r>
              <a:rPr lang="en-US" sz="800" b="0" noProof="0"/>
              <a:t> die </a:t>
            </a:r>
            <a:r>
              <a:rPr lang="en-US" sz="800" b="0" noProof="0" err="1"/>
              <a:t>die</a:t>
            </a:r>
            <a:r>
              <a:rPr lang="en-US" sz="800" b="0" noProof="0"/>
              <a:t> </a:t>
            </a:r>
            <a:r>
              <a:rPr lang="en-US" sz="800" b="0" noProof="0" err="1"/>
              <a:t>tatsächlichen</a:t>
            </a:r>
            <a:r>
              <a:rPr lang="en-US" sz="800" b="0" noProof="0"/>
              <a:t> </a:t>
            </a:r>
            <a:r>
              <a:rPr lang="en-US" sz="800" b="0" noProof="0" err="1"/>
              <a:t>Ergebnisse</a:t>
            </a:r>
            <a:r>
              <a:rPr lang="en-US" sz="800" b="0" noProof="0"/>
              <a:t> von den </a:t>
            </a:r>
            <a:r>
              <a:rPr lang="en-US" sz="800" b="0" noProof="0" err="1"/>
              <a:t>Erwartungen</a:t>
            </a:r>
            <a:r>
              <a:rPr lang="en-US" sz="800" b="0" noProof="0"/>
              <a:t> </a:t>
            </a:r>
            <a:r>
              <a:rPr lang="en-US" sz="800" b="0" noProof="0" err="1"/>
              <a:t>abweichen</a:t>
            </a:r>
            <a:r>
              <a:rPr lang="en-US" sz="800" b="0" noProof="0"/>
              <a:t> können. Dem </a:t>
            </a:r>
            <a:r>
              <a:rPr lang="en-US" sz="800" b="0" noProof="0" err="1"/>
              <a:t>Leser</a:t>
            </a:r>
            <a:r>
              <a:rPr lang="en-US" sz="800" b="0" noProof="0"/>
              <a:t> </a:t>
            </a:r>
            <a:r>
              <a:rPr lang="en-US" sz="800" b="0" noProof="0" err="1"/>
              <a:t>wird</a:t>
            </a:r>
            <a:r>
              <a:rPr lang="en-US" sz="800" b="0" noProof="0"/>
              <a:t> </a:t>
            </a:r>
            <a:r>
              <a:rPr lang="en-US" sz="800" b="0" noProof="0" err="1"/>
              <a:t>empfohlen</a:t>
            </a:r>
            <a:r>
              <a:rPr lang="en-US" sz="800" b="0" noProof="0"/>
              <a:t>, </a:t>
            </a:r>
            <a:r>
              <a:rPr lang="en-US" sz="800" b="0" noProof="0" err="1"/>
              <a:t>diesen</a:t>
            </a:r>
            <a:r>
              <a:rPr lang="en-US" sz="800" b="0" noProof="0"/>
              <a:t> </a:t>
            </a:r>
            <a:r>
              <a:rPr lang="en-US" sz="800" b="0" noProof="0" err="1"/>
              <a:t>vorausschauenden</a:t>
            </a:r>
            <a:r>
              <a:rPr lang="en-US" sz="800" b="0" noProof="0"/>
              <a:t> </a:t>
            </a:r>
            <a:r>
              <a:rPr lang="en-US" sz="800" b="0" noProof="0" err="1"/>
              <a:t>Aussagen</a:t>
            </a:r>
            <a:r>
              <a:rPr lang="en-US" sz="800" b="0" noProof="0"/>
              <a:t> </a:t>
            </a:r>
            <a:r>
              <a:rPr lang="en-US" sz="800" b="0" noProof="0" err="1"/>
              <a:t>kein</a:t>
            </a:r>
            <a:r>
              <a:rPr lang="en-US" sz="800" b="0" noProof="0"/>
              <a:t> </a:t>
            </a:r>
            <a:r>
              <a:rPr lang="en-US" sz="800" b="0" noProof="0" err="1"/>
              <a:t>übertriebenes</a:t>
            </a:r>
            <a:r>
              <a:rPr lang="en-US" sz="800" b="0" noProof="0"/>
              <a:t> </a:t>
            </a:r>
            <a:r>
              <a:rPr lang="en-US" sz="800" b="0" noProof="0" err="1"/>
              <a:t>Vertrauen</a:t>
            </a:r>
            <a:r>
              <a:rPr lang="en-US" sz="800" b="0" noProof="0"/>
              <a:t> zu </a:t>
            </a:r>
            <a:r>
              <a:rPr lang="en-US" sz="800" b="0" noProof="0" err="1"/>
              <a:t>schenken</a:t>
            </a:r>
            <a:r>
              <a:rPr lang="en-US" sz="800" b="0" noProof="0"/>
              <a:t> und </a:t>
            </a:r>
            <a:r>
              <a:rPr lang="en-US" sz="800" b="0" noProof="0" err="1"/>
              <a:t>sich</a:t>
            </a:r>
            <a:r>
              <a:rPr lang="en-US" sz="800" b="0" noProof="0"/>
              <a:t> </a:t>
            </a:r>
            <a:r>
              <a:rPr lang="en-US" sz="800" b="0" noProof="0" err="1"/>
              <a:t>bei</a:t>
            </a:r>
            <a:r>
              <a:rPr lang="en-US" sz="800" b="0" noProof="0"/>
              <a:t> </a:t>
            </a:r>
            <a:r>
              <a:rPr lang="en-US" sz="800" b="0" noProof="0" err="1"/>
              <a:t>Kaufentscheidungen</a:t>
            </a:r>
            <a:r>
              <a:rPr lang="en-US" sz="800" b="0" noProof="0"/>
              <a:t> </a:t>
            </a:r>
            <a:r>
              <a:rPr lang="en-US" sz="800" b="0" noProof="0" err="1"/>
              <a:t>nicht</a:t>
            </a:r>
            <a:r>
              <a:rPr lang="en-US" sz="800" b="0" noProof="0"/>
              <a:t> auf </a:t>
            </a:r>
            <a:r>
              <a:rPr lang="en-US" sz="800" b="0" noProof="0" err="1"/>
              <a:t>sie</a:t>
            </a:r>
            <a:r>
              <a:rPr lang="en-US" sz="800" b="0" noProof="0"/>
              <a:t> zu </a:t>
            </a:r>
            <a:r>
              <a:rPr lang="en-US" sz="800" b="0" noProof="0" err="1"/>
              <a:t>stützen</a:t>
            </a:r>
            <a:r>
              <a:rPr lang="en-US" sz="800" b="0" noProof="0"/>
              <a:t>.</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SAP und </a:t>
            </a:r>
            <a:r>
              <a:rPr lang="en-US" sz="800" b="0" noProof="0" err="1"/>
              <a:t>andere</a:t>
            </a:r>
            <a:r>
              <a:rPr lang="en-US" sz="800" b="0" noProof="0"/>
              <a:t> in </a:t>
            </a:r>
            <a:r>
              <a:rPr lang="en-US" sz="800" b="0" noProof="0" err="1"/>
              <a:t>diesem</a:t>
            </a:r>
            <a:r>
              <a:rPr lang="en-US" sz="800" b="0" noProof="0"/>
              <a:t> </a:t>
            </a:r>
            <a:r>
              <a:rPr lang="en-US" sz="800" b="0" noProof="0" err="1"/>
              <a:t>Dokument</a:t>
            </a:r>
            <a:r>
              <a:rPr lang="en-US" sz="800" b="0" noProof="0"/>
              <a:t> </a:t>
            </a:r>
            <a:r>
              <a:rPr lang="en-US" sz="800" b="0" noProof="0" err="1"/>
              <a:t>erwähnte</a:t>
            </a:r>
            <a:r>
              <a:rPr lang="en-US" sz="800" b="0" noProof="0"/>
              <a:t> </a:t>
            </a:r>
            <a:r>
              <a:rPr lang="en-US" sz="800" b="0" noProof="0" err="1"/>
              <a:t>Produkte</a:t>
            </a:r>
            <a:r>
              <a:rPr lang="en-US" sz="800" b="0" noProof="0"/>
              <a:t> und </a:t>
            </a:r>
            <a:r>
              <a:rPr lang="en-US" sz="800" b="0" noProof="0" err="1"/>
              <a:t>Dienstleistungen</a:t>
            </a:r>
            <a:r>
              <a:rPr lang="en-US" sz="800" b="0" noProof="0"/>
              <a:t> von SAP </a:t>
            </a:r>
            <a:r>
              <a:rPr lang="en-US" sz="800" b="0" noProof="0" err="1"/>
              <a:t>sowie</a:t>
            </a:r>
            <a:r>
              <a:rPr lang="en-US" sz="800" b="0" noProof="0"/>
              <a:t> die </a:t>
            </a:r>
            <a:r>
              <a:rPr lang="en-US" sz="800" b="0" noProof="0" err="1"/>
              <a:t>dazugehörigen</a:t>
            </a:r>
            <a:r>
              <a:rPr lang="en-US" sz="800" b="0" noProof="0"/>
              <a:t> Logos sind </a:t>
            </a:r>
            <a:r>
              <a:rPr lang="en-US" sz="800" b="0" noProof="0" err="1"/>
              <a:t>Marken</a:t>
            </a:r>
            <a:r>
              <a:rPr lang="en-US" sz="800" b="0" noProof="0"/>
              <a:t> oder </a:t>
            </a:r>
            <a:r>
              <a:rPr lang="en-US" sz="800" b="0" noProof="0" err="1"/>
              <a:t>eingetragene</a:t>
            </a:r>
            <a:r>
              <a:rPr lang="en-US" sz="800" b="0" noProof="0"/>
              <a:t> </a:t>
            </a:r>
            <a:r>
              <a:rPr lang="en-US" sz="800" b="0" noProof="0" err="1"/>
              <a:t>Marken</a:t>
            </a:r>
            <a:r>
              <a:rPr lang="en-US" sz="800" b="0" noProof="0"/>
              <a:t> der SAP SE (oder von </a:t>
            </a:r>
            <a:r>
              <a:rPr lang="en-US" sz="800" b="0" noProof="0" err="1"/>
              <a:t>einem</a:t>
            </a:r>
            <a:r>
              <a:rPr lang="en-US" sz="800" b="0" noProof="0"/>
              <a:t> SAP-Konzernunternehmen) in Deutschland und </a:t>
            </a:r>
            <a:r>
              <a:rPr lang="en-US" sz="800" b="0" noProof="0" err="1"/>
              <a:t>verschiedenen</a:t>
            </a:r>
            <a:r>
              <a:rPr lang="en-US" sz="800" b="0" noProof="0"/>
              <a:t> </a:t>
            </a:r>
            <a:r>
              <a:rPr lang="en-US" sz="800" b="0" noProof="0" err="1"/>
              <a:t>anderen</a:t>
            </a:r>
            <a:r>
              <a:rPr lang="en-US" sz="800" b="0" noProof="0"/>
              <a:t> </a:t>
            </a:r>
            <a:r>
              <a:rPr lang="en-US" sz="800" b="0" noProof="0" err="1"/>
              <a:t>Ländern</a:t>
            </a:r>
            <a:r>
              <a:rPr lang="en-US" sz="800" b="0" noProof="0"/>
              <a:t> </a:t>
            </a:r>
            <a:r>
              <a:rPr lang="en-US" sz="800" b="0" noProof="0" err="1"/>
              <a:t>weltweit</a:t>
            </a:r>
            <a:r>
              <a:rPr lang="en-US" sz="800" b="0" noProof="0"/>
              <a:t>. </a:t>
            </a:r>
            <a:br>
              <a:rPr lang="en-US" sz="800" b="0" noProof="0"/>
            </a:br>
            <a:r>
              <a:rPr lang="en-US" sz="800" b="0" noProof="0"/>
              <a:t>Alle </a:t>
            </a:r>
            <a:r>
              <a:rPr lang="en-US" sz="800" b="0" noProof="0" err="1"/>
              <a:t>anderen</a:t>
            </a:r>
            <a:r>
              <a:rPr lang="en-US" sz="800" b="0" noProof="0"/>
              <a:t> </a:t>
            </a:r>
            <a:r>
              <a:rPr lang="en-US" sz="800" b="0" noProof="0" err="1"/>
              <a:t>Namen</a:t>
            </a:r>
            <a:r>
              <a:rPr lang="en-US" sz="800" b="0" noProof="0"/>
              <a:t> von </a:t>
            </a:r>
            <a:r>
              <a:rPr lang="en-US" sz="800" b="0" noProof="0" err="1"/>
              <a:t>Produkten</a:t>
            </a:r>
            <a:r>
              <a:rPr lang="en-US" sz="800" b="0" noProof="0"/>
              <a:t> und </a:t>
            </a:r>
            <a:r>
              <a:rPr lang="en-US" sz="800" b="0" noProof="0" err="1"/>
              <a:t>Dienstleistungen</a:t>
            </a:r>
            <a:r>
              <a:rPr lang="en-US" sz="800" b="0" noProof="0"/>
              <a:t> sind </a:t>
            </a:r>
            <a:r>
              <a:rPr lang="en-US" sz="800" b="0" noProof="0" err="1"/>
              <a:t>Marken</a:t>
            </a:r>
            <a:r>
              <a:rPr lang="en-US" sz="800" b="0" noProof="0"/>
              <a:t> der </a:t>
            </a:r>
            <a:r>
              <a:rPr lang="en-US" sz="800" b="0" noProof="0" err="1"/>
              <a:t>jeweiligen</a:t>
            </a:r>
            <a:r>
              <a:rPr lang="en-US" sz="800" b="0" noProof="0"/>
              <a:t> </a:t>
            </a:r>
            <a:r>
              <a:rPr lang="en-US" sz="800" b="0" noProof="0" err="1"/>
              <a:t>Firmen</a:t>
            </a:r>
            <a:r>
              <a:rPr lang="en-US" sz="800" b="0" noProof="0"/>
              <a:t>. </a:t>
            </a:r>
            <a:r>
              <a:rPr lang="en-US" sz="800" b="0" noProof="0" err="1"/>
              <a:t>Zusätzliche</a:t>
            </a:r>
            <a:r>
              <a:rPr lang="en-US" sz="800" b="0" noProof="0"/>
              <a:t> </a:t>
            </a:r>
            <a:r>
              <a:rPr lang="en-US" sz="800" b="0" noProof="0" err="1"/>
              <a:t>Informationen</a:t>
            </a:r>
            <a:r>
              <a:rPr lang="en-US" sz="800" b="0" noProof="0"/>
              <a:t> </a:t>
            </a:r>
            <a:r>
              <a:rPr lang="en-US" sz="800" b="0" noProof="0" err="1"/>
              <a:t>zur</a:t>
            </a:r>
            <a:r>
              <a:rPr lang="en-US" sz="800" b="0" noProof="0"/>
              <a:t> </a:t>
            </a:r>
            <a:r>
              <a:rPr lang="en-US" sz="800" b="0" noProof="0" err="1"/>
              <a:t>Marke</a:t>
            </a:r>
            <a:r>
              <a:rPr lang="en-US" sz="800" b="0" noProof="0"/>
              <a:t> und </a:t>
            </a:r>
            <a:r>
              <a:rPr lang="en-US" sz="800" b="0" noProof="0" err="1"/>
              <a:t>Vermerke</a:t>
            </a:r>
            <a:r>
              <a:rPr lang="en-US" sz="800" b="0" noProof="0"/>
              <a:t> </a:t>
            </a:r>
            <a:r>
              <a:rPr lang="en-US" sz="800" b="0" noProof="0" err="1"/>
              <a:t>finden</a:t>
            </a:r>
            <a:r>
              <a:rPr lang="en-US" sz="800" b="0" noProof="0"/>
              <a:t> Sie auf der </a:t>
            </a:r>
            <a:r>
              <a:rPr lang="en-US" sz="800" b="0" noProof="0" err="1"/>
              <a:t>Seite</a:t>
            </a:r>
            <a:r>
              <a:rPr lang="en-US" sz="800" b="0" noProof="0"/>
              <a:t> </a:t>
            </a:r>
            <a:r>
              <a:rPr lang="en-US" sz="800" b="0" noProof="0">
                <a:hlinkClick r:id="rId13"/>
              </a:rPr>
              <a:t>www.sap.de/trademark</a:t>
            </a:r>
            <a:r>
              <a:rPr lang="en-US" sz="800" b="0" noProof="0"/>
              <a:t>.</a:t>
            </a:r>
          </a:p>
        </p:txBody>
      </p:sp>
    </p:spTree>
    <p:extLst>
      <p:ext uri="{BB962C8B-B14F-4D97-AF65-F5344CB8AC3E}">
        <p14:creationId xmlns:p14="http://schemas.microsoft.com/office/powerpoint/2010/main" val="4732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For Analyst Audience Only</a:t>
            </a:r>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7198895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22810581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2242821067"/>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96634923"/>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10303572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theme" Target="../theme/theme2.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theme" Target="../theme/theme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2021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2021 SAP SE or an SAP affiliate company. All rights reserved.  </a:t>
            </a:r>
            <a:r>
              <a:rPr kumimoji="0" lang="en-US" sz="600" b="0" i="0" u="none" kern="0" baseline="0" err="1">
                <a:solidFill>
                  <a:schemeClr val="tx1"/>
                </a:solidFill>
                <a:latin typeface="Arial"/>
                <a:ea typeface="Arial Unicode MS"/>
                <a:cs typeface="Arial Unicode MS" pitchFamily="34" charset="-128"/>
                <a:sym typeface="Arial"/>
              </a:rPr>
              <a:t>ǀ</a:t>
            </a:r>
            <a:endParaRPr kumimoji="0" lang="en-US" sz="600" b="0" i="0" u="none" kern="0" baseline="0">
              <a:solidFill>
                <a:schemeClr val="tx1"/>
              </a:solidFill>
              <a:latin typeface="Arial"/>
              <a:ea typeface="Arial Unicode MS"/>
              <a:cs typeface="Arial Unicode MS" pitchFamily="34" charset="-128"/>
              <a:sym typeface="Arial"/>
            </a:endParaRP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492791458"/>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3"/>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6" y="6559836"/>
            <a:ext cx="278923" cy="92333"/>
          </a:xfrm>
          <a:prstGeom prst="rect">
            <a:avLst/>
          </a:prstGeom>
          <a:noFill/>
        </p:spPr>
        <p:txBody>
          <a:bodyPr wrap="none" lIns="0" tIns="0" rIns="0" bIns="0" rtlCol="0">
            <a:spAutoFit/>
          </a:bodyPr>
          <a:lstStyle/>
          <a:p>
            <a:pPr marL="0" marR="0" lvl="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6"/>
            <a:ext cx="2269679"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2021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420625263"/>
      </p:ext>
    </p:extLst>
  </p:cSld>
  <p:clrMap bg1="dk1" tx1="lt1" bg2="dk2" tx2="lt2" accent1="accent1" accent2="accent2" accent3="accent3" accent4="accent4" accent5="accent5" accent6="accent6" hlink="hlink" folHlink="folHlink"/>
  <p:sldLayoutIdLst>
    <p:sldLayoutId id="2147483896" r:id="rId1"/>
    <p:sldLayoutId id="2147483907" r:id="rId2"/>
  </p:sldLayoutIdLst>
  <p:hf hdr="0" ftr="0" dt="0"/>
  <p:txStyles>
    <p:titleStyle>
      <a:lvl1pPr algn="l" defTabSz="1088231" rtl="0" eaLnBrk="1" latinLnBrk="0" hangingPunct="1">
        <a:spcBef>
          <a:spcPct val="0"/>
        </a:spcBef>
        <a:buNone/>
        <a:defRPr sz="2399" b="1" kern="1200" baseline="0">
          <a:solidFill>
            <a:schemeClr val="tx1"/>
          </a:solidFill>
          <a:latin typeface="+mj-lt"/>
          <a:ea typeface="+mj-ea"/>
          <a:cs typeface="+mj-cs"/>
        </a:defRPr>
      </a:lvl1pPr>
    </p:titleStyle>
    <p:body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4"/>
            <a:ext cx="14106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6" y="6559837"/>
            <a:ext cx="278923" cy="92333"/>
          </a:xfrm>
          <a:prstGeom prst="rect">
            <a:avLst/>
          </a:prstGeom>
          <a:noFill/>
        </p:spPr>
        <p:txBody>
          <a:bodyPr wrap="none" lIns="0" tIns="0" rIns="0" bIns="0" rtlCol="0">
            <a:spAutoFit/>
          </a:bodyPr>
          <a:lstStyle/>
          <a:p>
            <a:pPr marL="0" marR="0" lvl="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2" y="6559837"/>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2021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499237" y="1600203"/>
            <a:ext cx="11198793" cy="4724399"/>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1"/>
          <p:cNvSpPr>
            <a:spLocks noGrp="1"/>
          </p:cNvSpPr>
          <p:nvPr userDrawn="1">
            <p:ph type="title"/>
          </p:nvPr>
        </p:nvSpPr>
        <p:spPr bwMode="gray">
          <a:xfrm>
            <a:off x="496889" y="533400"/>
            <a:ext cx="11204317" cy="381000"/>
          </a:xfrm>
          <a:prstGeom prst="rect">
            <a:avLst/>
          </a:prstGeom>
        </p:spPr>
        <p:txBody>
          <a:bodyPr vert="horz" wrap="square" lIns="0" tIns="0" rIns="0" bIns="0" rtlCol="0" anchor="t" anchorCtr="0">
            <a:spAutoFit/>
          </a:bodyPr>
          <a:lstStyle/>
          <a:p>
            <a:r>
              <a:rPr lang="en-US" noProof="0"/>
              <a:t>Insert page title </a:t>
            </a:r>
          </a:p>
        </p:txBody>
      </p:sp>
    </p:spTree>
    <p:extLst>
      <p:ext uri="{BB962C8B-B14F-4D97-AF65-F5344CB8AC3E}">
        <p14:creationId xmlns:p14="http://schemas.microsoft.com/office/powerpoint/2010/main" val="3326856772"/>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 id="2147484049" r:id="rId15"/>
    <p:sldLayoutId id="2147484050" r:id="rId16"/>
    <p:sldLayoutId id="2147484051" r:id="rId17"/>
    <p:sldLayoutId id="2147484052" r:id="rId18"/>
    <p:sldLayoutId id="2147484053"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8" Type="http://schemas.openxmlformats.org/officeDocument/2006/relationships/hyperlink" Target="https://community.sap.com/topics/hana/smart-multi-model" TargetMode="External"/><Relationship Id="rId3" Type="http://schemas.openxmlformats.org/officeDocument/2006/relationships/hyperlink" Target="https://blogs.sap.com/2020/11/02/sap-hana-spatial-resources-reloaded/" TargetMode="External"/><Relationship Id="rId7" Type="http://schemas.openxmlformats.org/officeDocument/2006/relationships/hyperlink" Target="https://answers.sap.com/index.html" TargetMode="External"/><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hyperlink" Target="https://blogs.sap.com/tags/f7ceb1c1-a340-4b92-b8fb-c92b7a81e921/" TargetMode="External"/><Relationship Id="rId5" Type="http://schemas.openxmlformats.org/officeDocument/2006/relationships/hyperlink" Target="https://blogs.sap.com/tags/de9a1528-5ec2-4e53-8fd1-65f670054c68/" TargetMode="External"/><Relationship Id="rId4" Type="http://schemas.openxmlformats.org/officeDocument/2006/relationships/hyperlink" Target="https://blogs.sap.com/2021/07/21/sap-hana-graph-resourc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png"/><Relationship Id="rId21" Type="http://schemas.openxmlformats.org/officeDocument/2006/relationships/image" Target="../media/image30.png"/><Relationship Id="rId34" Type="http://schemas.openxmlformats.org/officeDocument/2006/relationships/image" Target="../media/image43.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2" Type="http://schemas.openxmlformats.org/officeDocument/2006/relationships/notesSlide" Target="../notesSlides/notesSlide3.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slideLayout" Target="../slideLayouts/slideLayout28.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32" Type="http://schemas.openxmlformats.org/officeDocument/2006/relationships/image" Target="../media/image41.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10" Type="http://schemas.openxmlformats.org/officeDocument/2006/relationships/image" Target="../media/image19.png"/><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8"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53.png"/><Relationship Id="rId5" Type="http://schemas.openxmlformats.org/officeDocument/2006/relationships/image" Target="../media/image52.tiff"/><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arch&#10;&#10;Description automatically generated">
            <a:extLst>
              <a:ext uri="{FF2B5EF4-FFF2-40B4-BE49-F238E27FC236}">
                <a16:creationId xmlns:a16="http://schemas.microsoft.com/office/drawing/2014/main" id="{0B2CC549-A5BC-4267-A2D6-52C0873A54F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7" y="540916"/>
            <a:ext cx="12193200" cy="6317084"/>
          </a:xfrm>
          <a:prstGeom prst="rect">
            <a:avLst/>
          </a:prstGeom>
        </p:spPr>
      </p:pic>
      <p:sp>
        <p:nvSpPr>
          <p:cNvPr id="2" name="Rectangle 1">
            <a:extLst>
              <a:ext uri="{FF2B5EF4-FFF2-40B4-BE49-F238E27FC236}">
                <a16:creationId xmlns:a16="http://schemas.microsoft.com/office/drawing/2014/main" id="{DD0BF513-0D2C-4FFE-9A7E-3A157C0F18FD}"/>
              </a:ext>
            </a:extLst>
          </p:cNvPr>
          <p:cNvSpPr/>
          <p:nvPr/>
        </p:nvSpPr>
        <p:spPr>
          <a:xfrm rot="10800000">
            <a:off x="1585" y="1"/>
            <a:ext cx="12191999" cy="2037346"/>
          </a:xfrm>
          <a:prstGeom prst="rect">
            <a:avLst/>
          </a:prstGeom>
          <a:solidFill>
            <a:schemeClr val="tx1"/>
          </a:solidFill>
          <a:ln>
            <a:noFill/>
          </a:ln>
          <a:effectLst>
            <a:outerShdw blurRad="241300" dist="228600" dir="96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DBF3CCE6-6531-124D-AC36-4E10543E3640}"/>
              </a:ext>
            </a:extLst>
          </p:cNvPr>
          <p:cNvSpPr/>
          <p:nvPr/>
        </p:nvSpPr>
        <p:spPr>
          <a:xfrm>
            <a:off x="591568" y="600654"/>
            <a:ext cx="8587156" cy="984885"/>
          </a:xfrm>
          <a:prstGeom prst="rect">
            <a:avLst/>
          </a:prstGeom>
        </p:spPr>
        <p:txBody>
          <a:bodyPr wrap="square">
            <a:spAutoFit/>
          </a:bodyPr>
          <a:lstStyle/>
          <a:p>
            <a:pPr>
              <a:spcBef>
                <a:spcPts val="1200"/>
              </a:spcBef>
            </a:pPr>
            <a:r>
              <a:rPr lang="en-US" sz="2400" b="1" dirty="0">
                <a:solidFill>
                  <a:srgbClr val="F0AB00"/>
                </a:solidFill>
                <a:latin typeface="+mn-lt"/>
              </a:rPr>
              <a:t>SAP HANA Cloud Multi-Model</a:t>
            </a:r>
          </a:p>
          <a:p>
            <a:pPr>
              <a:spcBef>
                <a:spcPts val="1200"/>
              </a:spcBef>
            </a:pPr>
            <a:r>
              <a:rPr lang="en-US" sz="2400" dirty="0">
                <a:solidFill>
                  <a:schemeClr val="bg1"/>
                </a:solidFill>
                <a:latin typeface="+mn-lt"/>
              </a:rPr>
              <a:t>Graph, Spatial</a:t>
            </a:r>
            <a:endParaRPr lang="en-CA" sz="2400" dirty="0">
              <a:solidFill>
                <a:schemeClr val="bg1"/>
              </a:solidFill>
              <a:latin typeface="+mn-lt"/>
            </a:endParaRPr>
          </a:p>
        </p:txBody>
      </p:sp>
      <p:sp>
        <p:nvSpPr>
          <p:cNvPr id="13" name="Rectangle 12">
            <a:extLst>
              <a:ext uri="{FF2B5EF4-FFF2-40B4-BE49-F238E27FC236}">
                <a16:creationId xmlns:a16="http://schemas.microsoft.com/office/drawing/2014/main" id="{DA7D6F0F-ED86-404C-B454-9ED79FCE3D1D}"/>
              </a:ext>
            </a:extLst>
          </p:cNvPr>
          <p:cNvSpPr/>
          <p:nvPr/>
        </p:nvSpPr>
        <p:spPr>
          <a:xfrm>
            <a:off x="8792657" y="600654"/>
            <a:ext cx="2893807" cy="307777"/>
          </a:xfrm>
          <a:prstGeom prst="rect">
            <a:avLst/>
          </a:prstGeom>
        </p:spPr>
        <p:txBody>
          <a:bodyPr wrap="square">
            <a:spAutoFit/>
          </a:bodyPr>
          <a:lstStyle/>
          <a:p>
            <a:pPr algn="r">
              <a:spcBef>
                <a:spcPts val="1200"/>
              </a:spcBef>
            </a:pPr>
            <a:r>
              <a:rPr lang="en-CA" sz="1400" spc="600" dirty="0">
                <a:solidFill>
                  <a:srgbClr val="FFFFFF"/>
                </a:solidFill>
                <a:latin typeface="+mn-lt"/>
              </a:rPr>
              <a:t>Q1 2022</a:t>
            </a:r>
          </a:p>
        </p:txBody>
      </p:sp>
    </p:spTree>
    <p:extLst>
      <p:ext uri="{BB962C8B-B14F-4D97-AF65-F5344CB8AC3E}">
        <p14:creationId xmlns:p14="http://schemas.microsoft.com/office/powerpoint/2010/main" val="1332269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Pattern Matching</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9" y="1490427"/>
            <a:ext cx="6484630"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SAP HANA Graph supports a subset of open Cypher for pattern matching queries</a:t>
            </a:r>
          </a:p>
          <a:p>
            <a:pPr marL="230187" lvl="1" indent="0">
              <a:buNone/>
            </a:pPr>
            <a:r>
              <a:rPr lang="en-US" sz="1800" i="1" dirty="0"/>
              <a:t>MATCH (</a:t>
            </a:r>
            <a:r>
              <a:rPr lang="en-US" sz="1800" i="1" dirty="0" err="1"/>
              <a:t>p:Person</a:t>
            </a:r>
            <a:r>
              <a:rPr lang="en-US" sz="1800" i="1" dirty="0"/>
              <a:t>) - [e: works for] -&gt; (</a:t>
            </a:r>
            <a:r>
              <a:rPr lang="en-US" sz="1800" i="1" dirty="0" err="1"/>
              <a:t>o:Organization</a:t>
            </a:r>
            <a:r>
              <a:rPr lang="en-US" sz="1800" i="1" dirty="0"/>
              <a:t>)</a:t>
            </a:r>
          </a:p>
          <a:p>
            <a:pPr marL="230187" lvl="1" indent="0">
              <a:buNone/>
            </a:pPr>
            <a:r>
              <a:rPr lang="en-US" sz="1800" i="1" dirty="0"/>
              <a:t>WHERE p.ID = 1</a:t>
            </a:r>
          </a:p>
          <a:p>
            <a:pPr marL="230187" lvl="1" indent="0">
              <a:buNone/>
            </a:pPr>
            <a:r>
              <a:rPr lang="en-US" sz="1800" i="1" dirty="0"/>
              <a:t>RETURN p.NAME AS Pers, o.NAME AS Org</a:t>
            </a:r>
          </a:p>
          <a:p>
            <a:pPr marL="50277"/>
            <a:r>
              <a:rPr lang="en-US" b="1" dirty="0">
                <a:solidFill>
                  <a:schemeClr val="accent1"/>
                </a:solidFill>
              </a:rPr>
              <a:t>Pattern matching queries are wrapped in a SQL Table Function</a:t>
            </a:r>
          </a:p>
          <a:p>
            <a:pPr marL="182563">
              <a:lnSpc>
                <a:spcPct val="120000"/>
              </a:lnSpc>
              <a:spcBef>
                <a:spcPts val="0"/>
              </a:spcBef>
            </a:pPr>
            <a:r>
              <a:rPr lang="en-US" sz="1800" i="1" dirty="0"/>
              <a:t>SELECT * FROM OPENCYPHER_TABLE (</a:t>
            </a:r>
          </a:p>
          <a:p>
            <a:pPr marL="182563" defTabSz="719138">
              <a:lnSpc>
                <a:spcPct val="120000"/>
              </a:lnSpc>
              <a:spcBef>
                <a:spcPts val="0"/>
              </a:spcBef>
            </a:pPr>
            <a:r>
              <a:rPr lang="en-US" sz="1800" i="1" dirty="0"/>
              <a:t>	GRAPH WORKSPACE </a:t>
            </a:r>
            <a:r>
              <a:rPr lang="en-US" sz="1800" i="1" dirty="0" err="1"/>
              <a:t>org_graph</a:t>
            </a:r>
            <a:endParaRPr lang="en-US" sz="1800" i="1" dirty="0"/>
          </a:p>
          <a:p>
            <a:pPr marL="182563" defTabSz="719138">
              <a:lnSpc>
                <a:spcPct val="120000"/>
              </a:lnSpc>
              <a:spcBef>
                <a:spcPts val="0"/>
              </a:spcBef>
            </a:pPr>
            <a:r>
              <a:rPr lang="en-US" sz="1800" i="1" dirty="0"/>
              <a:t>	QUERY ' MATCH … WHERE … RETURN …'</a:t>
            </a:r>
          </a:p>
          <a:p>
            <a:pPr marL="182563">
              <a:lnSpc>
                <a:spcPct val="120000"/>
              </a:lnSpc>
              <a:spcBef>
                <a:spcPts val="0"/>
              </a:spcBef>
            </a:pPr>
            <a:r>
              <a:rPr lang="en-US" sz="1800" i="1" dirty="0"/>
              <a:t>);</a:t>
            </a:r>
          </a:p>
        </p:txBody>
      </p:sp>
      <p:sp>
        <p:nvSpPr>
          <p:cNvPr id="13" name="Oval 12">
            <a:extLst>
              <a:ext uri="{FF2B5EF4-FFF2-40B4-BE49-F238E27FC236}">
                <a16:creationId xmlns:a16="http://schemas.microsoft.com/office/drawing/2014/main" id="{93A9AF9D-5851-4846-BDD2-9C31719E7D9C}"/>
              </a:ext>
            </a:extLst>
          </p:cNvPr>
          <p:cNvSpPr/>
          <p:nvPr/>
        </p:nvSpPr>
        <p:spPr bwMode="gray">
          <a:xfrm>
            <a:off x="7085376" y="1409508"/>
            <a:ext cx="720000" cy="720000"/>
          </a:xfrm>
          <a:prstGeom prst="ellipse">
            <a:avLst/>
          </a:prstGeom>
          <a:solidFill>
            <a:schemeClr val="accent1"/>
          </a:solidFill>
          <a:ln w="6350" algn="ctr">
            <a:noFill/>
            <a:miter lim="800000"/>
            <a:headEnd/>
            <a:tailEnd/>
          </a:ln>
        </p:spPr>
        <p:txBody>
          <a:bodyPr lIns="36000" tIns="36000" rIns="36000" bIns="36000" rtlCol="0" anchor="ctr"/>
          <a:lstStyle/>
          <a:p>
            <a:pPr algn="ctr" defTabSz="914217" fontAlgn="base">
              <a:spcBef>
                <a:spcPct val="50000"/>
              </a:spcBef>
              <a:spcAft>
                <a:spcPct val="0"/>
              </a:spcAft>
              <a:buClr>
                <a:srgbClr val="F0AB00"/>
              </a:buClr>
              <a:buSzPct val="80000"/>
            </a:pPr>
            <a:r>
              <a:rPr lang="de-DE" sz="1400" b="1" kern="0" dirty="0">
                <a:solidFill>
                  <a:schemeClr val="bg1"/>
                </a:solidFill>
                <a:ea typeface="Arial Unicode MS" pitchFamily="34" charset="-128"/>
                <a:cs typeface="Arial Unicode MS" pitchFamily="34" charset="-128"/>
              </a:rPr>
              <a:t>Fred</a:t>
            </a:r>
            <a:endParaRPr lang="en-US" sz="1400" b="1" kern="0" dirty="0" err="1">
              <a:solidFill>
                <a:schemeClr val="bg1"/>
              </a:solidFill>
              <a:ea typeface="Arial Unicode MS" pitchFamily="34" charset="-128"/>
              <a:cs typeface="Arial Unicode MS" pitchFamily="34" charset="-128"/>
            </a:endParaRPr>
          </a:p>
        </p:txBody>
      </p:sp>
      <p:sp>
        <p:nvSpPr>
          <p:cNvPr id="15" name="Oval 14">
            <a:extLst>
              <a:ext uri="{FF2B5EF4-FFF2-40B4-BE49-F238E27FC236}">
                <a16:creationId xmlns:a16="http://schemas.microsoft.com/office/drawing/2014/main" id="{4F081A04-7A8E-44C0-85B0-7325A689F80E}"/>
              </a:ext>
            </a:extLst>
          </p:cNvPr>
          <p:cNvSpPr/>
          <p:nvPr/>
        </p:nvSpPr>
        <p:spPr bwMode="gray">
          <a:xfrm>
            <a:off x="9919266" y="1409508"/>
            <a:ext cx="720000" cy="720000"/>
          </a:xfrm>
          <a:prstGeom prst="ellipse">
            <a:avLst/>
          </a:prstGeom>
          <a:solidFill>
            <a:schemeClr val="accent1"/>
          </a:solidFill>
          <a:ln w="6350" algn="ctr">
            <a:noFill/>
            <a:miter lim="800000"/>
            <a:headEnd/>
            <a:tailEnd/>
          </a:ln>
        </p:spPr>
        <p:txBody>
          <a:bodyPr lIns="36000" tIns="36000" rIns="36000" bIns="36000" rtlCol="0" anchor="ctr"/>
          <a:lstStyle/>
          <a:p>
            <a:pPr algn="ctr" defTabSz="914217" fontAlgn="base">
              <a:spcBef>
                <a:spcPct val="50000"/>
              </a:spcBef>
              <a:spcAft>
                <a:spcPct val="0"/>
              </a:spcAft>
              <a:buClr>
                <a:srgbClr val="F0AB00"/>
              </a:buClr>
              <a:buSzPct val="80000"/>
            </a:pPr>
            <a:r>
              <a:rPr lang="de-DE" sz="1400" b="1" kern="0" dirty="0">
                <a:solidFill>
                  <a:schemeClr val="bg1"/>
                </a:solidFill>
                <a:ea typeface="Arial Unicode MS" pitchFamily="34" charset="-128"/>
                <a:cs typeface="Arial Unicode MS" pitchFamily="34" charset="-128"/>
              </a:rPr>
              <a:t>SAP</a:t>
            </a:r>
            <a:endParaRPr lang="en-US" sz="1800" b="1" kern="0" dirty="0" err="1">
              <a:solidFill>
                <a:schemeClr val="bg1"/>
              </a:solidFill>
              <a:ea typeface="Arial Unicode MS" pitchFamily="34" charset="-128"/>
              <a:cs typeface="Arial Unicode MS" pitchFamily="34" charset="-128"/>
            </a:endParaRPr>
          </a:p>
        </p:txBody>
      </p:sp>
      <p:cxnSp>
        <p:nvCxnSpPr>
          <p:cNvPr id="17" name="Connector: Curved 16">
            <a:extLst>
              <a:ext uri="{FF2B5EF4-FFF2-40B4-BE49-F238E27FC236}">
                <a16:creationId xmlns:a16="http://schemas.microsoft.com/office/drawing/2014/main" id="{E8D7FCD2-5CC9-4CDE-BCCA-8351ACE6A45C}"/>
              </a:ext>
            </a:extLst>
          </p:cNvPr>
          <p:cNvCxnSpPr>
            <a:cxnSpLocks/>
            <a:stCxn id="13" idx="5"/>
            <a:endCxn id="15" idx="3"/>
          </p:cNvCxnSpPr>
          <p:nvPr/>
        </p:nvCxnSpPr>
        <p:spPr>
          <a:xfrm rot="16200000" flipH="1">
            <a:off x="8862321" y="861679"/>
            <a:ext cx="12700" cy="2324774"/>
          </a:xfrm>
          <a:prstGeom prst="curvedConnector3">
            <a:avLst>
              <a:gd name="adj1" fmla="val 2630252"/>
            </a:avLst>
          </a:prstGeom>
          <a:ln w="60325">
            <a:solidFill>
              <a:schemeClr val="accent3">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9AEC1CC-7300-4851-84CF-328EE3077290}"/>
              </a:ext>
            </a:extLst>
          </p:cNvPr>
          <p:cNvSpPr txBox="1"/>
          <p:nvPr/>
        </p:nvSpPr>
        <p:spPr>
          <a:xfrm>
            <a:off x="8367021" y="2017716"/>
            <a:ext cx="100330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800" kern="0" dirty="0" err="1">
                <a:ea typeface="Arial Unicode MS" pitchFamily="34" charset="-128"/>
                <a:cs typeface="Arial Unicode MS" pitchFamily="34" charset="-128"/>
              </a:rPr>
              <a:t>works</a:t>
            </a:r>
            <a:r>
              <a:rPr lang="de-DE" sz="1800" kern="0" dirty="0">
                <a:ea typeface="Arial Unicode MS" pitchFamily="34" charset="-128"/>
                <a:cs typeface="Arial Unicode MS" pitchFamily="34" charset="-128"/>
              </a:rPr>
              <a:t> </a:t>
            </a:r>
            <a:r>
              <a:rPr lang="de-DE" sz="1800" kern="0" dirty="0" err="1">
                <a:ea typeface="Arial Unicode MS" pitchFamily="34" charset="-128"/>
                <a:cs typeface="Arial Unicode MS" pitchFamily="34" charset="-128"/>
              </a:rPr>
              <a:t>for</a:t>
            </a: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4102683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Built-In Algorithms and Graph Procedures</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6701599" y="1490427"/>
            <a:ext cx="5363402"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Imperative logic implemented in “GraphScript” is executed in the database</a:t>
            </a:r>
          </a:p>
          <a:p>
            <a:pPr marL="460375" lvl="1" indent="-230188">
              <a:buFont typeface="Arial" panose="020B0604020202020204" pitchFamily="34" charset="0"/>
              <a:buChar char="•"/>
            </a:pPr>
            <a:r>
              <a:rPr lang="en-US" sz="1800" dirty="0"/>
              <a:t>Procedures</a:t>
            </a:r>
          </a:p>
          <a:p>
            <a:pPr marL="460375" lvl="1" indent="-230188">
              <a:buFont typeface="Arial" panose="020B0604020202020204" pitchFamily="34" charset="0"/>
              <a:buChar char="•"/>
            </a:pPr>
            <a:r>
              <a:rPr lang="en-US" sz="1800" dirty="0"/>
              <a:t>Table Functions</a:t>
            </a:r>
          </a:p>
          <a:p>
            <a:pPr marL="460375" lvl="1" indent="-230188">
              <a:buFont typeface="Arial" panose="020B0604020202020204" pitchFamily="34" charset="0"/>
              <a:buChar char="•"/>
            </a:pPr>
            <a:r>
              <a:rPr lang="en-US" sz="1800" dirty="0"/>
              <a:t>Anonymous blocks</a:t>
            </a:r>
            <a:endParaRPr lang="en-US" sz="1800" i="1" dirty="0"/>
          </a:p>
        </p:txBody>
      </p:sp>
      <p:sp>
        <p:nvSpPr>
          <p:cNvPr id="8" name="Text Placeholder 1">
            <a:extLst>
              <a:ext uri="{FF2B5EF4-FFF2-40B4-BE49-F238E27FC236}">
                <a16:creationId xmlns:a16="http://schemas.microsoft.com/office/drawing/2014/main" id="{D9E0F984-1F03-4E9F-87AD-B81E17AE3136}"/>
              </a:ext>
            </a:extLst>
          </p:cNvPr>
          <p:cNvSpPr txBox="1">
            <a:spLocks/>
          </p:cNvSpPr>
          <p:nvPr/>
        </p:nvSpPr>
        <p:spPr>
          <a:xfrm>
            <a:off x="501650" y="1516063"/>
            <a:ext cx="5896802"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50277"/>
            <a:r>
              <a:rPr lang="en-US" b="1" dirty="0">
                <a:solidFill>
                  <a:schemeClr val="accent1"/>
                </a:solidFill>
              </a:rPr>
              <a:t>SAP HANA Graph provides a graph specific programming model “GraphScript”</a:t>
            </a:r>
          </a:p>
          <a:p>
            <a:pPr marL="460375" lvl="1" indent="-230188">
              <a:buFont typeface="Arial" panose="020B0604020202020204" pitchFamily="34" charset="0"/>
              <a:buChar char="•"/>
            </a:pPr>
            <a:r>
              <a:rPr lang="en-US" sz="1800" dirty="0"/>
              <a:t>graph, vertex, edge, path, multiset, sequence, map</a:t>
            </a:r>
          </a:p>
          <a:p>
            <a:pPr marL="460375" lvl="1" indent="-230188">
              <a:buFont typeface="Arial" panose="020B0604020202020204" pitchFamily="34" charset="0"/>
              <a:buChar char="•"/>
            </a:pPr>
            <a:r>
              <a:rPr lang="en-US" sz="1800" dirty="0"/>
              <a:t>Basic operations, e.g.</a:t>
            </a:r>
          </a:p>
          <a:p>
            <a:pPr marL="639132" lvl="2" indent="-230188">
              <a:buFont typeface="Arial" panose="020B0604020202020204" pitchFamily="34" charset="0"/>
              <a:buChar char="•"/>
            </a:pPr>
            <a:r>
              <a:rPr lang="en-US" sz="1600" dirty="0"/>
              <a:t>DEGREE(vertex), IN_EDGES(vertex)</a:t>
            </a:r>
          </a:p>
          <a:p>
            <a:pPr marL="639132" lvl="2" indent="-230188">
              <a:buFont typeface="Arial" panose="020B0604020202020204" pitchFamily="34" charset="0"/>
              <a:buChar char="•"/>
            </a:pPr>
            <a:r>
              <a:rPr lang="en-US" sz="1600" dirty="0"/>
              <a:t>SOURCE(edge)</a:t>
            </a:r>
          </a:p>
          <a:p>
            <a:pPr marL="639132" lvl="2" indent="-230188">
              <a:buFont typeface="Arial" panose="020B0604020202020204" pitchFamily="34" charset="0"/>
              <a:buChar char="•"/>
            </a:pPr>
            <a:r>
              <a:rPr lang="en-US" sz="1600" dirty="0"/>
              <a:t>WEIGHT(path), EDGES(path)</a:t>
            </a:r>
          </a:p>
          <a:p>
            <a:pPr marL="460375" lvl="1" indent="-230188">
              <a:buFont typeface="Arial" panose="020B0604020202020204" pitchFamily="34" charset="0"/>
              <a:buChar char="•"/>
            </a:pPr>
            <a:r>
              <a:rPr lang="en-US" sz="1800" dirty="0"/>
              <a:t>Graph algorithms , e.g.</a:t>
            </a:r>
          </a:p>
          <a:p>
            <a:pPr marL="639132" lvl="2" indent="-230188">
              <a:buFont typeface="Arial" panose="020B0604020202020204" pitchFamily="34" charset="0"/>
              <a:buChar char="•"/>
            </a:pPr>
            <a:r>
              <a:rPr lang="en-US" sz="1600" dirty="0"/>
              <a:t>REACHABLE_VERTICES(vertex), NEIGHBORS(vertex)</a:t>
            </a:r>
          </a:p>
          <a:p>
            <a:pPr marL="639132" lvl="2" indent="-230188">
              <a:buFont typeface="Arial" panose="020B0604020202020204" pitchFamily="34" charset="0"/>
              <a:buChar char="•"/>
            </a:pPr>
            <a:r>
              <a:rPr lang="en-US" sz="1600" dirty="0"/>
              <a:t>SHORTEST_PATH(source, target)</a:t>
            </a:r>
          </a:p>
          <a:p>
            <a:pPr marL="460375" lvl="1" indent="-230188">
              <a:buFont typeface="Arial" panose="020B0604020202020204" pitchFamily="34" charset="0"/>
              <a:buChar char="•"/>
            </a:pPr>
            <a:r>
              <a:rPr lang="en-US" sz="1800" dirty="0"/>
              <a:t>Traversal statements</a:t>
            </a:r>
          </a:p>
          <a:p>
            <a:pPr marL="639132" lvl="2" indent="-230188">
              <a:buFont typeface="Arial" panose="020B0604020202020204" pitchFamily="34" charset="0"/>
              <a:buChar char="•"/>
            </a:pPr>
            <a:r>
              <a:rPr lang="en-US" sz="1600" dirty="0"/>
              <a:t>BFS (breadth first search)</a:t>
            </a:r>
          </a:p>
          <a:p>
            <a:pPr marL="639132" lvl="2" indent="-230188">
              <a:buFont typeface="Arial" panose="020B0604020202020204" pitchFamily="34" charset="0"/>
              <a:buChar char="•"/>
            </a:pPr>
            <a:r>
              <a:rPr lang="en-US" sz="1600" dirty="0"/>
              <a:t>DFS (depth first search)</a:t>
            </a:r>
          </a:p>
          <a:p>
            <a:pPr marL="639132" lvl="2" indent="-230188">
              <a:buFont typeface="Arial" panose="020B0604020202020204" pitchFamily="34" charset="0"/>
              <a:buChar char="•"/>
            </a:pPr>
            <a:r>
              <a:rPr lang="en-US" sz="1600" dirty="0"/>
              <a:t>Dijkstra</a:t>
            </a:r>
          </a:p>
          <a:p>
            <a:pPr marL="50277"/>
            <a:endParaRPr lang="en-US" sz="1800" i="1" dirty="0"/>
          </a:p>
        </p:txBody>
      </p:sp>
    </p:spTree>
    <p:extLst>
      <p:ext uri="{BB962C8B-B14F-4D97-AF65-F5344CB8AC3E}">
        <p14:creationId xmlns:p14="http://schemas.microsoft.com/office/powerpoint/2010/main" val="2905892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GraphScript Example</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8" y="1490427"/>
            <a:ext cx="11186476" cy="4716000"/>
          </a:xfrm>
          <a:prstGeom prst="rect">
            <a:avLst/>
          </a:prstGeom>
        </p:spPr>
        <p:txBody>
          <a:bodyPr>
            <a:normAutofit fontScale="92500"/>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a:lnSpc>
                <a:spcPct val="120000"/>
              </a:lnSpc>
              <a:spcBef>
                <a:spcPts val="0"/>
              </a:spcBef>
            </a:pPr>
            <a:r>
              <a:rPr lang="en-US" i="1" dirty="0"/>
              <a:t>CREATE FUNCTION “F_SPOO_PATHS” (</a:t>
            </a:r>
          </a:p>
          <a:p>
            <a:pPr defTabSz="360363">
              <a:lnSpc>
                <a:spcPct val="120000"/>
              </a:lnSpc>
              <a:spcBef>
                <a:spcPts val="0"/>
              </a:spcBef>
            </a:pPr>
            <a:r>
              <a:rPr lang="en-US" i="1" dirty="0"/>
              <a:t>	IN </a:t>
            </a:r>
            <a:r>
              <a:rPr lang="en-US" i="1" dirty="0" err="1"/>
              <a:t>i_source</a:t>
            </a:r>
            <a:r>
              <a:rPr lang="en-US" i="1" dirty="0"/>
              <a:t> BIGINT,</a:t>
            </a:r>
          </a:p>
          <a:p>
            <a:pPr defTabSz="360363">
              <a:lnSpc>
                <a:spcPct val="120000"/>
              </a:lnSpc>
              <a:spcBef>
                <a:spcPts val="0"/>
              </a:spcBef>
            </a:pPr>
            <a:r>
              <a:rPr lang="en-US" i="1" dirty="0"/>
              <a:t>	IN </a:t>
            </a:r>
            <a:r>
              <a:rPr lang="en-US" i="1" dirty="0" err="1"/>
              <a:t>i_target</a:t>
            </a:r>
            <a:r>
              <a:rPr lang="en-US" i="1" dirty="0"/>
              <a:t> BIGINT</a:t>
            </a:r>
          </a:p>
          <a:p>
            <a:pPr>
              <a:lnSpc>
                <a:spcPct val="120000"/>
              </a:lnSpc>
              <a:spcBef>
                <a:spcPts val="0"/>
              </a:spcBef>
            </a:pPr>
            <a:r>
              <a:rPr lang="en-US" i="1" dirty="0"/>
              <a:t>)</a:t>
            </a:r>
          </a:p>
          <a:p>
            <a:pPr>
              <a:lnSpc>
                <a:spcPct val="120000"/>
              </a:lnSpc>
              <a:spcBef>
                <a:spcPts val="0"/>
              </a:spcBef>
            </a:pPr>
            <a:r>
              <a:rPr lang="en-US" i="1" dirty="0"/>
              <a:t>RETURNS TABLE ("ORD" BIGINT, "EDGE_ID" NVARCHAR(5000), "length" DOUBLE)</a:t>
            </a:r>
          </a:p>
          <a:p>
            <a:pPr>
              <a:lnSpc>
                <a:spcPct val="120000"/>
              </a:lnSpc>
              <a:spcBef>
                <a:spcPts val="0"/>
              </a:spcBef>
            </a:pPr>
            <a:r>
              <a:rPr lang="en-US" i="1" dirty="0"/>
              <a:t>LANGUAGE </a:t>
            </a:r>
            <a:r>
              <a:rPr lang="en-US" b="1" i="1" dirty="0"/>
              <a:t>GRAPH</a:t>
            </a:r>
            <a:r>
              <a:rPr lang="en-US" i="1" dirty="0"/>
              <a:t> READS SQL DATA AS</a:t>
            </a:r>
          </a:p>
          <a:p>
            <a:pPr>
              <a:lnSpc>
                <a:spcPct val="120000"/>
              </a:lnSpc>
              <a:spcBef>
                <a:spcPts val="0"/>
              </a:spcBef>
            </a:pPr>
            <a:r>
              <a:rPr lang="en-US" i="1" dirty="0"/>
              <a:t>BEGIN</a:t>
            </a:r>
          </a:p>
          <a:p>
            <a:pPr defTabSz="266700">
              <a:lnSpc>
                <a:spcPct val="120000"/>
              </a:lnSpc>
              <a:spcBef>
                <a:spcPts val="0"/>
              </a:spcBef>
            </a:pPr>
            <a:r>
              <a:rPr lang="en-US" i="1" dirty="0"/>
              <a:t>	</a:t>
            </a:r>
            <a:r>
              <a:rPr lang="en-US" b="1" i="1" dirty="0"/>
              <a:t>GRAPH</a:t>
            </a:r>
            <a:r>
              <a:rPr lang="en-US" i="1" dirty="0"/>
              <a:t> g = Graph("GRAPH_WORKSPACE");</a:t>
            </a:r>
          </a:p>
          <a:p>
            <a:pPr defTabSz="266700">
              <a:lnSpc>
                <a:spcPct val="120000"/>
              </a:lnSpc>
              <a:spcBef>
                <a:spcPts val="0"/>
              </a:spcBef>
            </a:pPr>
            <a:r>
              <a:rPr lang="en-US" i="1" dirty="0"/>
              <a:t>	</a:t>
            </a:r>
            <a:r>
              <a:rPr lang="en-US" b="1" i="1" dirty="0"/>
              <a:t>VERTEX</a:t>
            </a:r>
            <a:r>
              <a:rPr lang="en-US" i="1" dirty="0"/>
              <a:t> </a:t>
            </a:r>
            <a:r>
              <a:rPr lang="en-US" i="1" dirty="0" err="1"/>
              <a:t>v_source</a:t>
            </a:r>
            <a:r>
              <a:rPr lang="en-US" i="1" dirty="0"/>
              <a:t> = Vertex(:g, :</a:t>
            </a:r>
            <a:r>
              <a:rPr lang="en-US" i="1" dirty="0" err="1"/>
              <a:t>i_source</a:t>
            </a:r>
            <a:r>
              <a:rPr lang="en-US" i="1" dirty="0"/>
              <a:t>);</a:t>
            </a:r>
          </a:p>
          <a:p>
            <a:pPr defTabSz="266700">
              <a:lnSpc>
                <a:spcPct val="120000"/>
              </a:lnSpc>
              <a:spcBef>
                <a:spcPts val="0"/>
              </a:spcBef>
            </a:pPr>
            <a:r>
              <a:rPr lang="en-US" i="1" dirty="0"/>
              <a:t>	</a:t>
            </a:r>
            <a:r>
              <a:rPr lang="en-US" b="1" i="1" dirty="0"/>
              <a:t>VERTEX</a:t>
            </a:r>
            <a:r>
              <a:rPr lang="en-US" i="1" dirty="0"/>
              <a:t> </a:t>
            </a:r>
            <a:r>
              <a:rPr lang="en-US" i="1" dirty="0" err="1"/>
              <a:t>v_target</a:t>
            </a:r>
            <a:r>
              <a:rPr lang="en-US" i="1" dirty="0"/>
              <a:t> = Vertex(:g, :</a:t>
            </a:r>
            <a:r>
              <a:rPr lang="en-US" i="1" dirty="0" err="1"/>
              <a:t>i_target</a:t>
            </a:r>
            <a:r>
              <a:rPr lang="en-US" i="1" dirty="0"/>
              <a:t>);</a:t>
            </a:r>
          </a:p>
          <a:p>
            <a:pPr defTabSz="266700">
              <a:lnSpc>
                <a:spcPct val="120000"/>
              </a:lnSpc>
              <a:spcBef>
                <a:spcPts val="0"/>
              </a:spcBef>
            </a:pPr>
            <a:r>
              <a:rPr lang="en-US" i="1" dirty="0"/>
              <a:t>	</a:t>
            </a:r>
            <a:r>
              <a:rPr lang="en-US" b="1" i="1" dirty="0"/>
              <a:t>WEIGHTEDPATH</a:t>
            </a:r>
            <a:r>
              <a:rPr lang="en-US" i="1" dirty="0"/>
              <a:t>&lt;DOUBLE&gt; p =</a:t>
            </a:r>
          </a:p>
          <a:p>
            <a:pPr defTabSz="266700">
              <a:lnSpc>
                <a:spcPct val="120000"/>
              </a:lnSpc>
              <a:spcBef>
                <a:spcPts val="0"/>
              </a:spcBef>
            </a:pPr>
            <a:r>
              <a:rPr lang="en-US" i="1" dirty="0"/>
              <a:t>		</a:t>
            </a:r>
            <a:r>
              <a:rPr lang="en-US" i="1" dirty="0" err="1">
                <a:solidFill>
                  <a:schemeClr val="accent1"/>
                </a:solidFill>
              </a:rPr>
              <a:t>Shortest_Path</a:t>
            </a:r>
            <a:r>
              <a:rPr lang="en-US" i="1" dirty="0"/>
              <a:t>(:g, :</a:t>
            </a:r>
            <a:r>
              <a:rPr lang="en-US" i="1" dirty="0" err="1"/>
              <a:t>v_source</a:t>
            </a:r>
            <a:r>
              <a:rPr lang="en-US" i="1" dirty="0"/>
              <a:t>, :</a:t>
            </a:r>
            <a:r>
              <a:rPr lang="en-US" i="1" dirty="0" err="1"/>
              <a:t>v_target</a:t>
            </a:r>
            <a:r>
              <a:rPr lang="en-US" i="1" dirty="0"/>
              <a:t>, (Edge e) =&gt; DOUBLE{ return :</a:t>
            </a:r>
            <a:r>
              <a:rPr lang="en-US" i="1" dirty="0" err="1"/>
              <a:t>e."length</a:t>
            </a:r>
            <a:r>
              <a:rPr lang="en-US" i="1" dirty="0"/>
              <a:t>"; }, 'ANY');</a:t>
            </a:r>
          </a:p>
          <a:p>
            <a:pPr defTabSz="266700">
              <a:lnSpc>
                <a:spcPct val="120000"/>
              </a:lnSpc>
              <a:spcBef>
                <a:spcPts val="0"/>
              </a:spcBef>
            </a:pPr>
            <a:r>
              <a:rPr lang="en-US" i="1" dirty="0"/>
              <a:t>	RETURN SELECT :</a:t>
            </a:r>
            <a:r>
              <a:rPr lang="en-US" i="1" dirty="0" err="1"/>
              <a:t>ord</a:t>
            </a:r>
            <a:r>
              <a:rPr lang="en-US" i="1" dirty="0"/>
              <a:t>, :</a:t>
            </a:r>
            <a:r>
              <a:rPr lang="en-US" i="1" dirty="0" err="1"/>
              <a:t>e."EDGE_ID</a:t>
            </a:r>
            <a:r>
              <a:rPr lang="en-US" i="1" dirty="0"/>
              <a:t>", :</a:t>
            </a:r>
            <a:r>
              <a:rPr lang="en-US" i="1" dirty="0" err="1"/>
              <a:t>e."length</a:t>
            </a:r>
            <a:r>
              <a:rPr lang="en-US" i="1" dirty="0"/>
              <a:t>" FOREACH e IN </a:t>
            </a:r>
            <a:r>
              <a:rPr lang="en-US" i="1" dirty="0">
                <a:solidFill>
                  <a:schemeClr val="accent1"/>
                </a:solidFill>
              </a:rPr>
              <a:t>Edges</a:t>
            </a:r>
            <a:r>
              <a:rPr lang="en-US" i="1" dirty="0"/>
              <a:t>(:p) WITH ORDINALITY AS </a:t>
            </a:r>
            <a:r>
              <a:rPr lang="en-US" i="1" dirty="0" err="1"/>
              <a:t>ord</a:t>
            </a:r>
            <a:r>
              <a:rPr lang="en-US" i="1" dirty="0"/>
              <a:t>;</a:t>
            </a:r>
          </a:p>
          <a:p>
            <a:pPr>
              <a:lnSpc>
                <a:spcPct val="120000"/>
              </a:lnSpc>
              <a:spcBef>
                <a:spcPts val="0"/>
              </a:spcBef>
            </a:pPr>
            <a:r>
              <a:rPr lang="en-US" i="1" dirty="0"/>
              <a:t>END;</a:t>
            </a:r>
            <a:endParaRPr lang="en-US" sz="1800" i="1" dirty="0"/>
          </a:p>
        </p:txBody>
      </p:sp>
    </p:spTree>
    <p:extLst>
      <p:ext uri="{BB962C8B-B14F-4D97-AF65-F5344CB8AC3E}">
        <p14:creationId xmlns:p14="http://schemas.microsoft.com/office/powerpoint/2010/main" val="1752610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Architecture</a:t>
            </a:r>
            <a:endParaRPr lang="en-US" dirty="0">
              <a:solidFill>
                <a:schemeClr val="accent1"/>
              </a:solidFill>
            </a:endParaRPr>
          </a:p>
        </p:txBody>
      </p:sp>
      <p:sp>
        <p:nvSpPr>
          <p:cNvPr id="4" name="Rectangle 3">
            <a:extLst>
              <a:ext uri="{FF2B5EF4-FFF2-40B4-BE49-F238E27FC236}">
                <a16:creationId xmlns:a16="http://schemas.microsoft.com/office/drawing/2014/main" id="{2551C89D-951A-462C-870E-FF7BA84F92EB}"/>
              </a:ext>
            </a:extLst>
          </p:cNvPr>
          <p:cNvSpPr/>
          <p:nvPr/>
        </p:nvSpPr>
        <p:spPr bwMode="gray">
          <a:xfrm>
            <a:off x="2512829" y="5120508"/>
            <a:ext cx="2160000"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Vertices</a:t>
            </a:r>
            <a:endParaRPr lang="en-US" sz="1600" i="1" kern="0" dirty="0">
              <a:solidFill>
                <a:schemeClr val="bg1"/>
              </a:solidFill>
              <a:ea typeface="Arial Unicode MS" pitchFamily="34" charset="-128"/>
              <a:cs typeface="Arial Unicode MS" pitchFamily="34" charset="-128"/>
            </a:endParaRPr>
          </a:p>
        </p:txBody>
      </p:sp>
      <p:sp>
        <p:nvSpPr>
          <p:cNvPr id="5" name="Rectangle 4">
            <a:extLst>
              <a:ext uri="{FF2B5EF4-FFF2-40B4-BE49-F238E27FC236}">
                <a16:creationId xmlns:a16="http://schemas.microsoft.com/office/drawing/2014/main" id="{F9BB0E5C-072D-4C8A-BEC8-6B14380F50E4}"/>
              </a:ext>
            </a:extLst>
          </p:cNvPr>
          <p:cNvSpPr/>
          <p:nvPr/>
        </p:nvSpPr>
        <p:spPr bwMode="gray">
          <a:xfrm>
            <a:off x="5032829" y="5120508"/>
            <a:ext cx="2160000" cy="432000"/>
          </a:xfrm>
          <a:prstGeom prst="rect">
            <a:avLst/>
          </a:prstGeom>
          <a:solidFill>
            <a:schemeClr val="accent3">
              <a:lumMod val="50000"/>
            </a:schemeClr>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Edges</a:t>
            </a:r>
            <a:endParaRPr lang="en-US" sz="1600" i="1" kern="0" dirty="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37280089-ACC1-4D8B-85F1-BC93B4DB70FC}"/>
              </a:ext>
            </a:extLst>
          </p:cNvPr>
          <p:cNvSpPr txBox="1"/>
          <p:nvPr/>
        </p:nvSpPr>
        <p:spPr>
          <a:xfrm>
            <a:off x="2512829" y="4263871"/>
            <a:ext cx="4680000" cy="432000"/>
          </a:xfrm>
          <a:prstGeom prst="rect">
            <a:avLst/>
          </a:prstGeom>
          <a:solidFill>
            <a:schemeClr val="accent4">
              <a:lumMod val="50000"/>
            </a:schemeClr>
          </a:solidFill>
        </p:spPr>
        <p:txBody>
          <a:bodyPr wrap="square" lIns="72000" tIns="72000" rIns="72000" bIns="72000" rtlCol="0">
            <a:spAutoFit/>
          </a:bodyPr>
          <a:lstStyle/>
          <a:p>
            <a:pPr algn="ctr" fontAlgn="base">
              <a:spcBef>
                <a:spcPct val="50000"/>
              </a:spcBef>
              <a:spcAft>
                <a:spcPct val="0"/>
              </a:spcAft>
              <a:buClr>
                <a:srgbClr val="F0AB00"/>
              </a:buClr>
              <a:buSzPct val="80000"/>
            </a:pPr>
            <a:r>
              <a:rPr lang="de-DE" sz="1600" b="1" kern="0" dirty="0">
                <a:ea typeface="Arial Unicode MS" pitchFamily="34" charset="-128"/>
                <a:cs typeface="Arial Unicode MS" pitchFamily="34" charset="-128"/>
              </a:rPr>
              <a:t>Graph Workspace</a:t>
            </a:r>
          </a:p>
        </p:txBody>
      </p:sp>
      <p:sp>
        <p:nvSpPr>
          <p:cNvPr id="18" name="Rectangle 17">
            <a:extLst>
              <a:ext uri="{FF2B5EF4-FFF2-40B4-BE49-F238E27FC236}">
                <a16:creationId xmlns:a16="http://schemas.microsoft.com/office/drawing/2014/main" id="{B70A7C1F-EFCE-44AA-BE2C-C9FADDFD8C11}"/>
              </a:ext>
            </a:extLst>
          </p:cNvPr>
          <p:cNvSpPr/>
          <p:nvPr/>
        </p:nvSpPr>
        <p:spPr bwMode="gray">
          <a:xfrm>
            <a:off x="2512829" y="3407235"/>
            <a:ext cx="2160000" cy="432000"/>
          </a:xfrm>
          <a:prstGeom prst="rect">
            <a:avLst/>
          </a:prstGeom>
          <a:solidFill>
            <a:schemeClr val="tx2"/>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Pattern Matching</a:t>
            </a:r>
            <a:endParaRPr lang="en-US" sz="1600" i="1" kern="0" dirty="0">
              <a:solidFill>
                <a:schemeClr val="bg1"/>
              </a:solidFill>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71FB5230-AE7C-429A-85C6-37E0CB7153A1}"/>
              </a:ext>
            </a:extLst>
          </p:cNvPr>
          <p:cNvSpPr/>
          <p:nvPr/>
        </p:nvSpPr>
        <p:spPr bwMode="gray">
          <a:xfrm>
            <a:off x="5032829" y="3408987"/>
            <a:ext cx="2160000" cy="432000"/>
          </a:xfrm>
          <a:prstGeom prst="rect">
            <a:avLst/>
          </a:prstGeom>
          <a:solidFill>
            <a:schemeClr val="tx2"/>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Graph Algorithms</a:t>
            </a:r>
            <a:endParaRPr lang="en-US" sz="1600" i="1" kern="0" dirty="0">
              <a:solidFill>
                <a:schemeClr val="bg1"/>
              </a:solidFill>
              <a:ea typeface="Arial Unicode MS" pitchFamily="34" charset="-128"/>
              <a:cs typeface="Arial Unicode MS" pitchFamily="34" charset="-128"/>
            </a:endParaRPr>
          </a:p>
        </p:txBody>
      </p:sp>
      <p:sp>
        <p:nvSpPr>
          <p:cNvPr id="20" name="Rectangle 19">
            <a:extLst>
              <a:ext uri="{FF2B5EF4-FFF2-40B4-BE49-F238E27FC236}">
                <a16:creationId xmlns:a16="http://schemas.microsoft.com/office/drawing/2014/main" id="{DE9469D8-4770-45A6-A505-10B384B44C17}"/>
              </a:ext>
            </a:extLst>
          </p:cNvPr>
          <p:cNvSpPr/>
          <p:nvPr/>
        </p:nvSpPr>
        <p:spPr bwMode="gray">
          <a:xfrm>
            <a:off x="2512829" y="2550599"/>
            <a:ext cx="2160000" cy="432000"/>
          </a:xfrm>
          <a:prstGeom prst="rect">
            <a:avLst/>
          </a:prstGeom>
          <a:solidFill>
            <a:schemeClr val="bg2">
              <a:lumMod val="50000"/>
            </a:schemeClr>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Open Cypher</a:t>
            </a:r>
            <a:endParaRPr lang="en-US" sz="1600" i="1" kern="0" dirty="0">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61991927-CED5-4A51-B9A4-37FE5F09A7B1}"/>
              </a:ext>
            </a:extLst>
          </p:cNvPr>
          <p:cNvSpPr/>
          <p:nvPr/>
        </p:nvSpPr>
        <p:spPr bwMode="gray">
          <a:xfrm>
            <a:off x="5032829" y="2550599"/>
            <a:ext cx="2160000" cy="432000"/>
          </a:xfrm>
          <a:prstGeom prst="rect">
            <a:avLst/>
          </a:prstGeom>
          <a:solidFill>
            <a:schemeClr val="bg2">
              <a:lumMod val="50000"/>
            </a:schemeClr>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Graph Script</a:t>
            </a:r>
            <a:endParaRPr lang="en-US" sz="1600" i="1" kern="0" dirty="0">
              <a:ea typeface="Arial Unicode MS" pitchFamily="34" charset="-128"/>
              <a:cs typeface="Arial Unicode MS" pitchFamily="34" charset="-128"/>
            </a:endParaRPr>
          </a:p>
        </p:txBody>
      </p:sp>
      <p:sp>
        <p:nvSpPr>
          <p:cNvPr id="22" name="Rectangle 21">
            <a:extLst>
              <a:ext uri="{FF2B5EF4-FFF2-40B4-BE49-F238E27FC236}">
                <a16:creationId xmlns:a16="http://schemas.microsoft.com/office/drawing/2014/main" id="{9DF2AAF9-E402-4525-AED4-2C73636C2263}"/>
              </a:ext>
            </a:extLst>
          </p:cNvPr>
          <p:cNvSpPr/>
          <p:nvPr/>
        </p:nvSpPr>
        <p:spPr bwMode="gray">
          <a:xfrm>
            <a:off x="2147433" y="1693963"/>
            <a:ext cx="7920000" cy="432000"/>
          </a:xfrm>
          <a:prstGeom prst="rect">
            <a:avLst/>
          </a:prstGeom>
          <a:solidFill>
            <a:schemeClr val="bg2">
              <a:lumMod val="50000"/>
            </a:schemeClr>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SQL (query, function, procedure)</a:t>
            </a:r>
            <a:endParaRPr lang="en-US" sz="1600" i="1" kern="0" dirty="0">
              <a:ea typeface="Arial Unicode MS" pitchFamily="34" charset="-128"/>
              <a:cs typeface="Arial Unicode MS" pitchFamily="34" charset="-128"/>
            </a:endParaRPr>
          </a:p>
        </p:txBody>
      </p:sp>
      <p:sp>
        <p:nvSpPr>
          <p:cNvPr id="23" name="Rectangle 22">
            <a:extLst>
              <a:ext uri="{FF2B5EF4-FFF2-40B4-BE49-F238E27FC236}">
                <a16:creationId xmlns:a16="http://schemas.microsoft.com/office/drawing/2014/main" id="{D9472C68-1894-4089-9D48-E8AD045035B3}"/>
              </a:ext>
            </a:extLst>
          </p:cNvPr>
          <p:cNvSpPr/>
          <p:nvPr/>
        </p:nvSpPr>
        <p:spPr bwMode="gray">
          <a:xfrm>
            <a:off x="7560821" y="2550599"/>
            <a:ext cx="2160000" cy="1288636"/>
          </a:xfrm>
          <a:prstGeom prst="rect">
            <a:avLst/>
          </a:prstGeom>
          <a:solidFill>
            <a:schemeClr val="tx2"/>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Relation Operations</a:t>
            </a:r>
            <a:br>
              <a:rPr lang="en-US" sz="1600" b="1" kern="0" dirty="0">
                <a:solidFill>
                  <a:schemeClr val="bg1"/>
                </a:solidFill>
                <a:ea typeface="Arial Unicode MS" pitchFamily="34" charset="-128"/>
                <a:cs typeface="Arial Unicode MS" pitchFamily="34" charset="-128"/>
              </a:rPr>
            </a:br>
            <a:r>
              <a:rPr lang="en-US" sz="1600" b="1" kern="0" dirty="0">
                <a:solidFill>
                  <a:schemeClr val="bg1"/>
                </a:solidFill>
                <a:ea typeface="Arial Unicode MS" pitchFamily="34" charset="-128"/>
                <a:cs typeface="Arial Unicode MS" pitchFamily="34" charset="-128"/>
              </a:rPr>
              <a:t>(text, spatial, …)</a:t>
            </a:r>
            <a:endParaRPr lang="en-US" sz="1600" i="1" kern="0" dirty="0">
              <a:solidFill>
                <a:schemeClr val="bg1"/>
              </a:solidFill>
              <a:ea typeface="Arial Unicode MS" pitchFamily="34" charset="-128"/>
              <a:cs typeface="Arial Unicode MS" pitchFamily="34" charset="-128"/>
            </a:endParaRPr>
          </a:p>
        </p:txBody>
      </p:sp>
      <p:sp>
        <p:nvSpPr>
          <p:cNvPr id="24" name="Rounded Rectangle 3">
            <a:extLst>
              <a:ext uri="{FF2B5EF4-FFF2-40B4-BE49-F238E27FC236}">
                <a16:creationId xmlns:a16="http://schemas.microsoft.com/office/drawing/2014/main" id="{428D0676-7162-4226-A68A-B4FCC2D4D64D}"/>
              </a:ext>
            </a:extLst>
          </p:cNvPr>
          <p:cNvSpPr/>
          <p:nvPr/>
        </p:nvSpPr>
        <p:spPr bwMode="gray">
          <a:xfrm>
            <a:off x="1609961" y="1543725"/>
            <a:ext cx="9000000" cy="4428000"/>
          </a:xfrm>
          <a:prstGeom prst="roundRect">
            <a:avLst>
              <a:gd name="adj" fmla="val 0"/>
            </a:avLst>
          </a:prstGeom>
          <a:noFill/>
          <a:ln w="25400" algn="ctr">
            <a:solidFill>
              <a:schemeClr val="tx2">
                <a:lumMod val="75000"/>
              </a:schemeClr>
            </a:solidFill>
            <a:prstDash val="sysDash"/>
            <a:miter lim="800000"/>
            <a:headEnd/>
            <a:tailEnd/>
          </a:ln>
        </p:spPr>
        <p:txBody>
          <a:bodyPr lIns="80312" tIns="64252" rIns="80312" bIns="64252" rtlCol="0" anchor="b"/>
          <a:lstStyle/>
          <a:p>
            <a:pPr algn="r" defTabSz="685465">
              <a:spcBef>
                <a:spcPct val="50000"/>
              </a:spcBef>
              <a:buClr>
                <a:srgbClr val="F0AB00"/>
              </a:buClr>
              <a:buSzPct val="80000"/>
            </a:pPr>
            <a:r>
              <a:rPr lang="en-US" sz="1400" b="1" kern="0" dirty="0">
                <a:ea typeface="Arial Unicode MS" pitchFamily="34" charset="-128"/>
                <a:cs typeface="Arial Unicode MS" pitchFamily="34" charset="-128"/>
              </a:rPr>
              <a:t>SAP HANA Cloud</a:t>
            </a:r>
          </a:p>
        </p:txBody>
      </p:sp>
      <p:cxnSp>
        <p:nvCxnSpPr>
          <p:cNvPr id="26" name="Straight Arrow Connector 25">
            <a:extLst>
              <a:ext uri="{FF2B5EF4-FFF2-40B4-BE49-F238E27FC236}">
                <a16:creationId xmlns:a16="http://schemas.microsoft.com/office/drawing/2014/main" id="{2408DB12-C5B7-48A3-862D-7C12A5408E33}"/>
              </a:ext>
            </a:extLst>
          </p:cNvPr>
          <p:cNvCxnSpPr>
            <a:stCxn id="21" idx="2"/>
            <a:endCxn id="19" idx="0"/>
          </p:cNvCxnSpPr>
          <p:nvPr/>
        </p:nvCxnSpPr>
        <p:spPr>
          <a:xfrm>
            <a:off x="6112829" y="2982599"/>
            <a:ext cx="0" cy="426388"/>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AD94204-5417-4DFB-AFE5-AB9322BFAE97}"/>
              </a:ext>
            </a:extLst>
          </p:cNvPr>
          <p:cNvCxnSpPr>
            <a:cxnSpLocks/>
            <a:stCxn id="19" idx="2"/>
          </p:cNvCxnSpPr>
          <p:nvPr/>
        </p:nvCxnSpPr>
        <p:spPr>
          <a:xfrm>
            <a:off x="6112829" y="3840987"/>
            <a:ext cx="0" cy="422884"/>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7F496B-33C3-4EC8-A934-828539C80D99}"/>
              </a:ext>
            </a:extLst>
          </p:cNvPr>
          <p:cNvCxnSpPr>
            <a:cxnSpLocks/>
            <a:stCxn id="18" idx="2"/>
          </p:cNvCxnSpPr>
          <p:nvPr/>
        </p:nvCxnSpPr>
        <p:spPr>
          <a:xfrm>
            <a:off x="3592829" y="3839235"/>
            <a:ext cx="1" cy="422884"/>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D9F0004-CF28-413B-84DA-98628B5498CD}"/>
              </a:ext>
            </a:extLst>
          </p:cNvPr>
          <p:cNvCxnSpPr>
            <a:cxnSpLocks/>
            <a:stCxn id="20" idx="2"/>
            <a:endCxn id="18" idx="0"/>
          </p:cNvCxnSpPr>
          <p:nvPr/>
        </p:nvCxnSpPr>
        <p:spPr>
          <a:xfrm>
            <a:off x="3592829" y="2982599"/>
            <a:ext cx="0" cy="42463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5565DBC-74B4-49FA-BEF6-CA7A25F2E7DC}"/>
              </a:ext>
            </a:extLst>
          </p:cNvPr>
          <p:cNvCxnSpPr>
            <a:cxnSpLocks/>
            <a:stCxn id="22" idx="2"/>
            <a:endCxn id="21" idx="0"/>
          </p:cNvCxnSpPr>
          <p:nvPr/>
        </p:nvCxnSpPr>
        <p:spPr>
          <a:xfrm>
            <a:off x="6107433" y="2125963"/>
            <a:ext cx="5396" cy="42463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28EF280-1752-4E0C-8D4E-0D7A5BBD401D}"/>
              </a:ext>
            </a:extLst>
          </p:cNvPr>
          <p:cNvCxnSpPr>
            <a:cxnSpLocks/>
            <a:endCxn id="20" idx="0"/>
          </p:cNvCxnSpPr>
          <p:nvPr/>
        </p:nvCxnSpPr>
        <p:spPr>
          <a:xfrm>
            <a:off x="3592829" y="2133133"/>
            <a:ext cx="0" cy="41746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F669876-B6E2-4145-A24B-325F7806CA66}"/>
              </a:ext>
            </a:extLst>
          </p:cNvPr>
          <p:cNvCxnSpPr>
            <a:cxnSpLocks/>
            <a:endCxn id="23" idx="0"/>
          </p:cNvCxnSpPr>
          <p:nvPr/>
        </p:nvCxnSpPr>
        <p:spPr>
          <a:xfrm>
            <a:off x="8640821" y="2125963"/>
            <a:ext cx="0" cy="42463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6910F02-93ED-4406-92DF-D68896A4720D}"/>
              </a:ext>
            </a:extLst>
          </p:cNvPr>
          <p:cNvCxnSpPr>
            <a:stCxn id="6" idx="2"/>
            <a:endCxn id="5" idx="0"/>
          </p:cNvCxnSpPr>
          <p:nvPr/>
        </p:nvCxnSpPr>
        <p:spPr>
          <a:xfrm rot="16200000" flipH="1">
            <a:off x="5270511" y="4278189"/>
            <a:ext cx="424637" cy="1260000"/>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0B80916-4AAE-43BE-8389-56D304830C59}"/>
              </a:ext>
            </a:extLst>
          </p:cNvPr>
          <p:cNvCxnSpPr>
            <a:cxnSpLocks/>
            <a:stCxn id="6" idx="2"/>
            <a:endCxn id="4" idx="0"/>
          </p:cNvCxnSpPr>
          <p:nvPr/>
        </p:nvCxnSpPr>
        <p:spPr>
          <a:xfrm rot="5400000">
            <a:off x="4010511" y="4278189"/>
            <a:ext cx="424637" cy="1260000"/>
          </a:xfrm>
          <a:prstGeom prst="bentConnector3">
            <a:avLst>
              <a:gd name="adj1" fmla="val 50000"/>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354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331"/>
          </a:xfrm>
        </p:spPr>
        <p:txBody>
          <a:bodyPr/>
          <a:lstStyle/>
          <a:p>
            <a:pPr algn="l"/>
            <a:r>
              <a:rPr lang="en-US" dirty="0"/>
              <a:t>SAP HANA Cloud Multi-Model</a:t>
            </a:r>
            <a:br>
              <a:rPr lang="en-US" dirty="0"/>
            </a:br>
            <a:r>
              <a:rPr lang="en-US" sz="1800" dirty="0">
                <a:solidFill>
                  <a:schemeClr val="accent1"/>
                </a:solidFill>
              </a:rPr>
              <a:t>Further Information</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9" y="1490427"/>
            <a:ext cx="11186351"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SAP HANA Spatial Resources</a:t>
            </a:r>
            <a:br>
              <a:rPr lang="en-US" b="1" dirty="0">
                <a:solidFill>
                  <a:schemeClr val="accent1"/>
                </a:solidFill>
              </a:rPr>
            </a:br>
            <a:r>
              <a:rPr lang="en-US" dirty="0">
                <a:hlinkClick r:id="rId3"/>
              </a:rPr>
              <a:t>https://blogs.sap.com/2020/11/02/sap-hana-spatial-resources-reloaded/</a:t>
            </a:r>
            <a:endParaRPr lang="en-US" dirty="0"/>
          </a:p>
          <a:p>
            <a:r>
              <a:rPr lang="en-US" b="1" dirty="0">
                <a:solidFill>
                  <a:schemeClr val="accent1"/>
                </a:solidFill>
              </a:rPr>
              <a:t>SAP HANA Graph Resources</a:t>
            </a:r>
            <a:br>
              <a:rPr lang="en-US" b="1" dirty="0">
                <a:solidFill>
                  <a:schemeClr val="accent1"/>
                </a:solidFill>
              </a:rPr>
            </a:br>
            <a:r>
              <a:rPr lang="en-US" dirty="0">
                <a:hlinkClick r:id="rId4"/>
              </a:rPr>
              <a:t>https://blogs.sap.com/2021/07/21/sap-hana-graph-resources/</a:t>
            </a:r>
            <a:r>
              <a:rPr lang="en-US" b="1" dirty="0">
                <a:solidFill>
                  <a:schemeClr val="accent1"/>
                </a:solidFill>
              </a:rPr>
              <a:t> </a:t>
            </a:r>
          </a:p>
          <a:p>
            <a:r>
              <a:rPr lang="en-US" b="1" dirty="0">
                <a:solidFill>
                  <a:schemeClr val="accent1"/>
                </a:solidFill>
              </a:rPr>
              <a:t>Spatial and Graph Blog Posts</a:t>
            </a:r>
            <a:br>
              <a:rPr lang="en-US" b="1" dirty="0">
                <a:solidFill>
                  <a:schemeClr val="accent1"/>
                </a:solidFill>
              </a:rPr>
            </a:br>
            <a:r>
              <a:rPr lang="en-US" dirty="0">
                <a:solidFill>
                  <a:schemeClr val="accent1"/>
                </a:solidFill>
                <a:hlinkClick r:id="rId5"/>
              </a:rPr>
              <a:t>https://blogs.sap.com/tags/de9a1528-5ec2-4e53-8fd1-65f670054c68/</a:t>
            </a:r>
            <a:r>
              <a:rPr lang="en-US" dirty="0">
                <a:solidFill>
                  <a:schemeClr val="accent1"/>
                </a:solidFill>
              </a:rPr>
              <a:t> </a:t>
            </a:r>
            <a:br>
              <a:rPr lang="en-US" dirty="0">
                <a:solidFill>
                  <a:schemeClr val="accent1"/>
                </a:solidFill>
              </a:rPr>
            </a:br>
            <a:r>
              <a:rPr lang="en-US" dirty="0">
                <a:solidFill>
                  <a:schemeClr val="accent1"/>
                </a:solidFill>
                <a:hlinkClick r:id="rId6"/>
              </a:rPr>
              <a:t>https://blogs.sap.com/tags/f7ceb1c1-a340-4b92-b8fb-c92b7a81e921/</a:t>
            </a:r>
            <a:r>
              <a:rPr lang="en-US" dirty="0">
                <a:solidFill>
                  <a:schemeClr val="accent1"/>
                </a:solidFill>
              </a:rPr>
              <a:t> </a:t>
            </a:r>
          </a:p>
          <a:p>
            <a:r>
              <a:rPr lang="en-US" b="1" dirty="0">
                <a:solidFill>
                  <a:schemeClr val="accent1"/>
                </a:solidFill>
              </a:rPr>
              <a:t>Questions?</a:t>
            </a:r>
            <a:br>
              <a:rPr lang="en-US" b="1" dirty="0">
                <a:solidFill>
                  <a:schemeClr val="accent1"/>
                </a:solidFill>
              </a:rPr>
            </a:br>
            <a:r>
              <a:rPr lang="en-US" dirty="0">
                <a:hlinkClick r:id="rId7"/>
              </a:rPr>
              <a:t>https://answers.sap.com/index.html</a:t>
            </a:r>
            <a:r>
              <a:rPr lang="en-US" dirty="0"/>
              <a:t> use tags “SAP HANA Spatial”, “SAP HANA Graph”</a:t>
            </a:r>
          </a:p>
          <a:p>
            <a:r>
              <a:rPr lang="en-US" b="1" dirty="0">
                <a:solidFill>
                  <a:schemeClr val="accent1"/>
                </a:solidFill>
              </a:rPr>
              <a:t>Multi-Model Community Page</a:t>
            </a:r>
            <a:br>
              <a:rPr lang="en-US" dirty="0"/>
            </a:br>
            <a:r>
              <a:rPr lang="en-US" dirty="0">
                <a:hlinkClick r:id="rId8"/>
              </a:rPr>
              <a:t>https://community.sap.com/topics/hana/smart-multi-model</a:t>
            </a:r>
            <a:r>
              <a:rPr lang="en-US" dirty="0"/>
              <a:t> </a:t>
            </a:r>
          </a:p>
        </p:txBody>
      </p:sp>
    </p:spTree>
    <p:extLst>
      <p:ext uri="{BB962C8B-B14F-4D97-AF65-F5344CB8AC3E}">
        <p14:creationId xmlns:p14="http://schemas.microsoft.com/office/powerpoint/2010/main" val="2363941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Challenge</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7118114"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sz="2000" b="1" dirty="0">
                <a:solidFill>
                  <a:schemeClr val="accent1"/>
                </a:solidFill>
              </a:rPr>
              <a:t>OSM street network</a:t>
            </a:r>
          </a:p>
          <a:p>
            <a:pPr marL="460375" lvl="1" indent="-230188">
              <a:buFont typeface="Arial" panose="020B0604020202020204" pitchFamily="34" charset="0"/>
              <a:buChar char="•"/>
              <a:defRPr/>
            </a:pPr>
            <a:r>
              <a:rPr lang="en-US" sz="1800" dirty="0"/>
              <a:t>Table SAPWDF_EDGES</a:t>
            </a:r>
          </a:p>
          <a:p>
            <a:pPr marL="639132" lvl="2" indent="-230188">
              <a:buFont typeface="Arial" panose="020B0604020202020204" pitchFamily="34" charset="0"/>
              <a:buChar char="•"/>
              <a:defRPr/>
            </a:pPr>
            <a:r>
              <a:rPr lang="en-US" sz="1800" dirty="0"/>
              <a:t>Street segments (directed edges)</a:t>
            </a:r>
          </a:p>
          <a:p>
            <a:pPr marL="639132" lvl="2" indent="-230188">
              <a:buFont typeface="Arial" panose="020B0604020202020204" pitchFamily="34" charset="0"/>
              <a:buChar char="•"/>
              <a:defRPr/>
            </a:pPr>
            <a:r>
              <a:rPr lang="en-US" sz="1800" dirty="0" err="1"/>
              <a:t>Linestrings</a:t>
            </a:r>
            <a:r>
              <a:rPr lang="en-US" sz="1800" dirty="0"/>
              <a:t>, length</a:t>
            </a:r>
          </a:p>
          <a:p>
            <a:pPr marL="639132" lvl="2" indent="-230188">
              <a:buFont typeface="Arial" panose="020B0604020202020204" pitchFamily="34" charset="0"/>
              <a:buChar char="•"/>
              <a:defRPr/>
            </a:pPr>
            <a:r>
              <a:rPr lang="en-US" sz="1800" dirty="0"/>
              <a:t>u, v (source, target vertex)</a:t>
            </a:r>
          </a:p>
          <a:p>
            <a:pPr marL="460375" lvl="1" indent="-230188">
              <a:buFont typeface="Arial" panose="020B0604020202020204" pitchFamily="34" charset="0"/>
              <a:buChar char="•"/>
              <a:defRPr/>
            </a:pPr>
            <a:r>
              <a:rPr lang="en-US" sz="1800" dirty="0"/>
              <a:t>Table SAPWDF_VERTICES</a:t>
            </a:r>
          </a:p>
          <a:p>
            <a:pPr marL="639132" lvl="2" indent="-230188">
              <a:buFont typeface="Arial" panose="020B0604020202020204" pitchFamily="34" charset="0"/>
              <a:buChar char="•"/>
              <a:defRPr/>
            </a:pPr>
            <a:r>
              <a:rPr lang="en-US" sz="1800" dirty="0"/>
              <a:t>Junctions (vertices)</a:t>
            </a:r>
          </a:p>
          <a:p>
            <a:pPr marL="639132" lvl="2" indent="-230188">
              <a:buFont typeface="Arial" panose="020B0604020202020204" pitchFamily="34" charset="0"/>
              <a:buChar char="•"/>
              <a:defRPr/>
            </a:pPr>
            <a:r>
              <a:rPr lang="en-US" sz="1800" dirty="0"/>
              <a:t>Points</a:t>
            </a:r>
          </a:p>
          <a:p>
            <a:pPr marL="50277">
              <a:defRPr/>
            </a:pPr>
            <a:r>
              <a:rPr lang="en-US" sz="2000" b="1" dirty="0">
                <a:solidFill>
                  <a:schemeClr val="accent1"/>
                </a:solidFill>
              </a:rPr>
              <a:t>SAP Buildings</a:t>
            </a:r>
          </a:p>
          <a:p>
            <a:pPr marL="460375" lvl="1" indent="-230188">
              <a:buFont typeface="Arial" panose="020B0604020202020204" pitchFamily="34" charset="0"/>
              <a:buChar char="•"/>
              <a:defRPr/>
            </a:pPr>
            <a:r>
              <a:rPr lang="en-US" sz="1800" dirty="0"/>
              <a:t>Table SAP_WDF_CAMPUS</a:t>
            </a:r>
          </a:p>
          <a:p>
            <a:pPr marL="460375" lvl="1" indent="-230188">
              <a:buFont typeface="Arial" panose="020B0604020202020204" pitchFamily="34" charset="0"/>
              <a:buChar char="•"/>
              <a:defRPr/>
            </a:pPr>
            <a:r>
              <a:rPr lang="en-US" sz="1800" dirty="0"/>
              <a:t>Polygons, nearest street vertex</a:t>
            </a:r>
          </a:p>
        </p:txBody>
      </p:sp>
      <p:pic>
        <p:nvPicPr>
          <p:cNvPr id="11" name="Picture 10">
            <a:extLst>
              <a:ext uri="{FF2B5EF4-FFF2-40B4-BE49-F238E27FC236}">
                <a16:creationId xmlns:a16="http://schemas.microsoft.com/office/drawing/2014/main" id="{31DEDFDD-2FFB-44A5-B326-D9EFB0FD9FEE}"/>
              </a:ext>
            </a:extLst>
          </p:cNvPr>
          <p:cNvPicPr>
            <a:picLocks noChangeAspect="1"/>
          </p:cNvPicPr>
          <p:nvPr/>
        </p:nvPicPr>
        <p:blipFill>
          <a:blip r:embed="rId3"/>
          <a:stretch>
            <a:fillRect/>
          </a:stretch>
        </p:blipFill>
        <p:spPr>
          <a:xfrm>
            <a:off x="7315200" y="1617663"/>
            <a:ext cx="4375150" cy="2490308"/>
          </a:xfrm>
          <a:prstGeom prst="rect">
            <a:avLst/>
          </a:prstGeom>
          <a:ln>
            <a:solidFill>
              <a:schemeClr val="bg1"/>
            </a:solidFill>
          </a:ln>
          <a:effectLst/>
        </p:spPr>
      </p:pic>
      <p:pic>
        <p:nvPicPr>
          <p:cNvPr id="5" name="Picture 4">
            <a:extLst>
              <a:ext uri="{FF2B5EF4-FFF2-40B4-BE49-F238E27FC236}">
                <a16:creationId xmlns:a16="http://schemas.microsoft.com/office/drawing/2014/main" id="{DA28EA75-91CA-426B-8835-CC99FE0E35C1}"/>
              </a:ext>
            </a:extLst>
          </p:cNvPr>
          <p:cNvPicPr>
            <a:picLocks noChangeAspect="1"/>
          </p:cNvPicPr>
          <p:nvPr/>
        </p:nvPicPr>
        <p:blipFill>
          <a:blip r:embed="rId4"/>
          <a:stretch>
            <a:fillRect/>
          </a:stretch>
        </p:blipFill>
        <p:spPr>
          <a:xfrm>
            <a:off x="6489700" y="3848427"/>
            <a:ext cx="4375150" cy="2472686"/>
          </a:xfrm>
          <a:prstGeom prst="rect">
            <a:avLst/>
          </a:prstGeom>
          <a:ln>
            <a:solidFill>
              <a:schemeClr val="bg1"/>
            </a:solidFill>
          </a:ln>
          <a:effectLst/>
        </p:spPr>
      </p:pic>
    </p:spTree>
    <p:extLst>
      <p:ext uri="{BB962C8B-B14F-4D97-AF65-F5344CB8AC3E}">
        <p14:creationId xmlns:p14="http://schemas.microsoft.com/office/powerpoint/2010/main" val="3279494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Challenge</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11186476"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sz="2000" dirty="0"/>
              <a:t>You work in WDF 53, your friend is in WDF 13. You haven’t seen each other in a while and therefore want to meet to have a chat over some coffee. Having busy schedules, you want to avoid that one must walk all the way while the other one can just stay in his building. Help them to find the building “in between”, so both of you need to walk a minimal distance. </a:t>
            </a:r>
          </a:p>
          <a:p>
            <a:pPr marL="522810" lvl="1" indent="-342900">
              <a:buFont typeface="Arial" panose="020B0604020202020204" pitchFamily="34" charset="0"/>
              <a:buChar char="•"/>
            </a:pPr>
            <a:endParaRPr lang="en-US" sz="1800" dirty="0"/>
          </a:p>
          <a:p>
            <a:pPr marL="522810" lvl="1" indent="-342900">
              <a:buFont typeface="Arial" panose="020B0604020202020204" pitchFamily="34" charset="0"/>
              <a:buChar char="•"/>
            </a:pPr>
            <a:r>
              <a:rPr lang="en-US" sz="1800" dirty="0"/>
              <a:t>Each building is connected to the street network via its “</a:t>
            </a:r>
            <a:r>
              <a:rPr lang="en-US" sz="1800" dirty="0" err="1"/>
              <a:t>nearest_street_vertex</a:t>
            </a:r>
            <a:r>
              <a:rPr lang="en-US" sz="1800" dirty="0"/>
              <a:t>”</a:t>
            </a:r>
          </a:p>
          <a:p>
            <a:pPr marL="522810" lvl="1" indent="-342900">
              <a:buFont typeface="Arial" panose="020B0604020202020204" pitchFamily="34" charset="0"/>
              <a:buChar char="•"/>
            </a:pPr>
            <a:r>
              <a:rPr lang="en-US" sz="1800" dirty="0"/>
              <a:t>Find a paths from WDF53 and WDF13 to any other building where you can meet</a:t>
            </a:r>
          </a:p>
          <a:p>
            <a:pPr marL="522810" lvl="1" indent="-342900">
              <a:buFont typeface="Arial" panose="020B0604020202020204" pitchFamily="34" charset="0"/>
              <a:buChar char="•"/>
            </a:pPr>
            <a:r>
              <a:rPr lang="en-US" sz="1800" dirty="0"/>
              <a:t>Choose the meeting place where the maximum(path 1, path 2) is minimal</a:t>
            </a:r>
          </a:p>
        </p:txBody>
      </p:sp>
    </p:spTree>
    <p:extLst>
      <p:ext uri="{BB962C8B-B14F-4D97-AF65-F5344CB8AC3E}">
        <p14:creationId xmlns:p14="http://schemas.microsoft.com/office/powerpoint/2010/main" val="211525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 name="Classification">
            <a:extLst>
              <a:ext uri="{FF2B5EF4-FFF2-40B4-BE49-F238E27FC236}">
                <a16:creationId xmlns:a16="http://schemas.microsoft.com/office/drawing/2014/main" id="{9C004ED0-7918-4889-9DE4-07D4A1BC641C}"/>
              </a:ext>
            </a:extLst>
          </p:cNvPr>
          <p:cNvSpPr txBox="1"/>
          <p:nvPr/>
        </p:nvSpPr>
        <p:spPr bwMode="black">
          <a:xfrm>
            <a:off x="11120668" y="6627584"/>
            <a:ext cx="278923" cy="92333"/>
          </a:xfrm>
          <a:prstGeom prst="rect">
            <a:avLst/>
          </a:prstGeom>
          <a:noFill/>
        </p:spPr>
        <p:txBody>
          <a:bodyPr wrap="none" lIns="0" tIns="0" rIns="0" bIns="0" rtlCol="0">
            <a:spAutoFit/>
          </a:bodyPr>
          <a:lstStyle/>
          <a:p>
            <a:pPr marL="0" marR="0" lvl="0" indent="0" algn="l" defTabSz="1088231" rtl="0" eaLnBrk="1" fontAlgn="auto" latinLnBrk="0" hangingPunct="1">
              <a:lnSpc>
                <a:spcPct val="100000"/>
              </a:lnSpc>
              <a:spcBef>
                <a:spcPts val="0"/>
              </a:spcBef>
              <a:spcAft>
                <a:spcPts val="0"/>
              </a:spcAft>
              <a:buClr>
                <a:prstClr val="black"/>
              </a:buClr>
              <a:buSzTx/>
              <a:buFontTx/>
              <a:buNone/>
              <a:tabLst/>
              <a:defRPr/>
            </a:pPr>
            <a:r>
              <a:rPr kumimoji="0" lang="en-US" sz="600" b="0" i="0" u="none" strike="noStrike" kern="0" cap="none" spc="0" normalizeH="0" baseline="0" noProof="0">
                <a:ln>
                  <a:noFill/>
                </a:ln>
                <a:solidFill>
                  <a:prstClr val="white"/>
                </a:solidFill>
                <a:effectLst/>
                <a:uLnTx/>
                <a:uFillTx/>
                <a:latin typeface="Arial"/>
                <a:ea typeface="Arial Unicode MS"/>
                <a:cs typeface="Arial Unicode MS" pitchFamily="34" charset="-128"/>
                <a:sym typeface="Arial"/>
              </a:rPr>
              <a:t>PUBLIC</a:t>
            </a:r>
          </a:p>
        </p:txBody>
      </p:sp>
      <p:sp>
        <p:nvSpPr>
          <p:cNvPr id="8" name="Copyright">
            <a:extLst>
              <a:ext uri="{FF2B5EF4-FFF2-40B4-BE49-F238E27FC236}">
                <a16:creationId xmlns:a16="http://schemas.microsoft.com/office/drawing/2014/main" id="{2D5A555B-9CCC-434F-B644-0CC128497969}"/>
              </a:ext>
            </a:extLst>
          </p:cNvPr>
          <p:cNvSpPr txBox="1"/>
          <p:nvPr/>
        </p:nvSpPr>
        <p:spPr bwMode="black">
          <a:xfrm>
            <a:off x="8810616" y="6627584"/>
            <a:ext cx="2269088" cy="92333"/>
          </a:xfrm>
          <a:prstGeom prst="rect">
            <a:avLst/>
          </a:prstGeom>
          <a:noFill/>
        </p:spPr>
        <p:txBody>
          <a:bodyPr wrap="square" lIns="0" tIns="0" rIns="0" bIns="0" rtlCol="0">
            <a:spAutoFit/>
          </a:bodyPr>
          <a:lstStyle/>
          <a:p>
            <a:pPr marL="0" marR="0" lvl="0" indent="0" algn="l" defTabSz="1088231" rtl="0" eaLnBrk="1" fontAlgn="auto" latinLnBrk="0" hangingPunct="1">
              <a:lnSpc>
                <a:spcPct val="100000"/>
              </a:lnSpc>
              <a:spcBef>
                <a:spcPts val="0"/>
              </a:spcBef>
              <a:spcAft>
                <a:spcPts val="0"/>
              </a:spcAft>
              <a:buClr>
                <a:prstClr val="black"/>
              </a:buClr>
              <a:buSzTx/>
              <a:buFontTx/>
              <a:buNone/>
              <a:tabLst/>
              <a:defRPr/>
            </a:pPr>
            <a:r>
              <a:rPr kumimoji="0" lang="en-US" sz="600" b="0" i="0" u="none" strike="noStrike" kern="1200" cap="none" spc="0" normalizeH="0" baseline="0" noProof="0">
                <a:ln>
                  <a:noFill/>
                </a:ln>
                <a:solidFill>
                  <a:prstClr val="white"/>
                </a:solidFill>
                <a:effectLst/>
                <a:uLnTx/>
                <a:uFillTx/>
                <a:latin typeface="Arial"/>
                <a:ea typeface="+mn-ea"/>
                <a:cs typeface="+mn-cs"/>
              </a:rPr>
              <a:t>©2021 SAP SE or an SAP affiliate company. All rights reserved.  </a:t>
            </a:r>
            <a:r>
              <a:rPr kumimoji="0" lang="en-US" sz="600" b="0" i="0" u="none" strike="noStrike" kern="0" cap="none" spc="0" normalizeH="0" baseline="0" noProof="0">
                <a:ln>
                  <a:noFill/>
                </a:ln>
                <a:solidFill>
                  <a:prstClr val="white"/>
                </a:solidFill>
                <a:effectLst/>
                <a:uLnTx/>
                <a:uFillTx/>
                <a:latin typeface="Arial"/>
                <a:ea typeface="Arial Unicode MS"/>
                <a:cs typeface="Arial Unicode MS" pitchFamily="34" charset="-128"/>
                <a:sym typeface="Arial"/>
              </a:rPr>
              <a:t>ǀ</a:t>
            </a:r>
          </a:p>
        </p:txBody>
      </p:sp>
      <p:sp>
        <p:nvSpPr>
          <p:cNvPr id="7" name="Agenda items">
            <a:extLst>
              <a:ext uri="{FF2B5EF4-FFF2-40B4-BE49-F238E27FC236}">
                <a16:creationId xmlns:a16="http://schemas.microsoft.com/office/drawing/2014/main" id="{69CE39DD-C3DA-234C-9571-46DAD868E3E2}"/>
              </a:ext>
            </a:extLst>
          </p:cNvPr>
          <p:cNvSpPr txBox="1">
            <a:spLocks/>
          </p:cNvSpPr>
          <p:nvPr/>
        </p:nvSpPr>
        <p:spPr bwMode="gray">
          <a:xfrm>
            <a:off x="3542645" y="1620670"/>
            <a:ext cx="8402367" cy="4723100"/>
          </a:xfrm>
          <a:prstGeom prst="rect">
            <a:avLst/>
          </a:prstGeom>
        </p:spPr>
        <p:txBody>
          <a:bodyPr vert="horz" lIns="0" tIns="0" rIns="0" bIns="0" rtlCol="0" anchor="t">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900" marR="0" lvl="0" indent="-342900" algn="l" defTabSz="1088558" rtl="0" eaLnBrk="1" fontAlgn="auto" latinLnBrk="0" hangingPunct="1">
              <a:lnSpc>
                <a:spcPct val="100000"/>
              </a:lnSpc>
              <a:spcBef>
                <a:spcPts val="1800"/>
              </a:spcBef>
              <a:spcAft>
                <a:spcPts val="0"/>
              </a:spcAft>
              <a:buClr>
                <a:srgbClr val="F0AB00"/>
              </a:buClr>
              <a:buSzPct val="80000"/>
              <a:buFont typeface="Arial" panose="020B0604020202020204" pitchFamily="34" charset="0"/>
              <a:buChar char="•"/>
              <a:defRPr/>
            </a:pPr>
            <a:r>
              <a:rPr kumimoji="0" lang="en-US" sz="2000" b="0" i="0" u="none" strike="noStrike" kern="1200" cap="none" spc="0" normalizeH="0" baseline="0" noProof="0" dirty="0">
                <a:ln>
                  <a:noFill/>
                </a:ln>
                <a:solidFill>
                  <a:srgbClr val="FFFFFF"/>
                </a:solidFill>
                <a:effectLst/>
                <a:uLnTx/>
                <a:uFillTx/>
                <a:latin typeface="Arial"/>
                <a:ea typeface="+mn-ea"/>
                <a:cs typeface="+mn-cs"/>
              </a:rPr>
              <a:t>SAP HANA Cloud Smart Multi-Model</a:t>
            </a:r>
          </a:p>
          <a:p>
            <a:pPr marL="522864" lvl="1" indent="-342900">
              <a:spcBef>
                <a:spcPts val="1800"/>
              </a:spcBef>
              <a:buClr>
                <a:srgbClr val="F0AB00"/>
              </a:buClr>
              <a:buSzPct val="80000"/>
              <a:buFont typeface="Arial" panose="020B0604020202020204" pitchFamily="34" charset="0"/>
              <a:buChar char="•"/>
              <a:defRPr/>
            </a:pPr>
            <a:r>
              <a:rPr lang="en-US" dirty="0">
                <a:solidFill>
                  <a:srgbClr val="FFFFFF"/>
                </a:solidFill>
                <a:latin typeface="Arial"/>
              </a:rPr>
              <a:t>SAP HANA Spatial</a:t>
            </a:r>
          </a:p>
          <a:p>
            <a:pPr marL="522864" lvl="1" indent="-342900">
              <a:spcBef>
                <a:spcPts val="1800"/>
              </a:spcBef>
              <a:buClr>
                <a:srgbClr val="F0AB00"/>
              </a:buClr>
              <a:buSzPct val="80000"/>
              <a:buFont typeface="Arial" panose="020B0604020202020204" pitchFamily="34" charset="0"/>
              <a:buChar char="•"/>
              <a:defRPr/>
            </a:pPr>
            <a:r>
              <a:rPr lang="en-US" dirty="0">
                <a:solidFill>
                  <a:srgbClr val="FFFFFF"/>
                </a:solidFill>
                <a:latin typeface="Arial"/>
              </a:rPr>
              <a:t>SAP HANA Graph</a:t>
            </a:r>
          </a:p>
          <a:p>
            <a:pPr marL="342900" marR="0" lvl="0" indent="-342900" algn="l" defTabSz="1088558" rtl="0" eaLnBrk="1" fontAlgn="auto" latinLnBrk="0" hangingPunct="1">
              <a:lnSpc>
                <a:spcPct val="100000"/>
              </a:lnSpc>
              <a:spcBef>
                <a:spcPts val="1800"/>
              </a:spcBef>
              <a:spcAft>
                <a:spcPts val="0"/>
              </a:spcAft>
              <a:buClr>
                <a:srgbClr val="F0AB00"/>
              </a:buClr>
              <a:buSzPct val="80000"/>
              <a:buFont typeface="Arial" panose="020B0604020202020204" pitchFamily="34" charset="0"/>
              <a:buChar char="•"/>
              <a:defRPr/>
            </a:pPr>
            <a:r>
              <a:rPr kumimoji="0" lang="en-US" sz="2000" b="0" i="0" u="none" strike="noStrike" kern="1200" cap="none" spc="0" normalizeH="0" baseline="0" noProof="0" dirty="0">
                <a:ln>
                  <a:noFill/>
                </a:ln>
                <a:solidFill>
                  <a:srgbClr val="FFFFFF"/>
                </a:solidFill>
                <a:effectLst/>
                <a:uLnTx/>
                <a:uFillTx/>
                <a:latin typeface="Arial"/>
                <a:ea typeface="+mn-ea"/>
                <a:cs typeface="+mn-cs"/>
              </a:rPr>
              <a:t>Coding Challenge</a:t>
            </a:r>
          </a:p>
        </p:txBody>
      </p:sp>
      <p:sp>
        <p:nvSpPr>
          <p:cNvPr id="2" name="Rectangle 1">
            <a:extLst>
              <a:ext uri="{FF2B5EF4-FFF2-40B4-BE49-F238E27FC236}">
                <a16:creationId xmlns:a16="http://schemas.microsoft.com/office/drawing/2014/main" id="{2AFA3DAF-CBC8-4A4A-818F-82343044FE8C}"/>
              </a:ext>
            </a:extLst>
          </p:cNvPr>
          <p:cNvSpPr/>
          <p:nvPr/>
        </p:nvSpPr>
        <p:spPr>
          <a:xfrm>
            <a:off x="3542645" y="900591"/>
            <a:ext cx="1313180" cy="461665"/>
          </a:xfrm>
          <a:prstGeom prst="rect">
            <a:avLst/>
          </a:prstGeom>
        </p:spPr>
        <p:txBody>
          <a:bodyPr wrap="none">
            <a:spAutoFit/>
          </a:bodyPr>
          <a:lstStyle/>
          <a:p>
            <a:pPr marL="0" marR="0" lvl="0" indent="0" algn="l" defTabSz="1088558" rtl="0" eaLnBrk="1" fontAlgn="auto" latinLnBrk="0" hangingPunct="1">
              <a:lnSpc>
                <a:spcPct val="100000"/>
              </a:lnSpc>
              <a:spcBef>
                <a:spcPts val="1800"/>
              </a:spcBef>
              <a:spcAft>
                <a:spcPts val="0"/>
              </a:spcAft>
              <a:buClr>
                <a:srgbClr val="F0AB00"/>
              </a:buClr>
              <a:buSzPct val="80000"/>
              <a:buFontTx/>
              <a:buNone/>
              <a:tabLst/>
              <a:defRPr/>
            </a:pPr>
            <a:r>
              <a:rPr kumimoji="0" lang="en-US" sz="2400" b="1" i="0" u="none" strike="noStrike" kern="1200" cap="none" spc="0" normalizeH="0" baseline="0" noProof="0">
                <a:ln>
                  <a:noFill/>
                </a:ln>
                <a:solidFill>
                  <a:srgbClr val="FFFFFF"/>
                </a:solidFill>
                <a:effectLst/>
                <a:uLnTx/>
                <a:uFillTx/>
                <a:latin typeface="Arial"/>
                <a:ea typeface="+mn-ea"/>
                <a:cs typeface="+mn-cs"/>
              </a:rPr>
              <a:t>Agenda</a:t>
            </a:r>
          </a:p>
        </p:txBody>
      </p:sp>
      <p:pic>
        <p:nvPicPr>
          <p:cNvPr id="9" name="Picture 8">
            <a:extLst>
              <a:ext uri="{FF2B5EF4-FFF2-40B4-BE49-F238E27FC236}">
                <a16:creationId xmlns:a16="http://schemas.microsoft.com/office/drawing/2014/main" id="{8DB973E0-7887-9F44-90C9-E335C4EB1EB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0"/>
            <a:ext cx="3070767" cy="6858000"/>
          </a:xfrm>
          <a:prstGeom prst="rect">
            <a:avLst/>
          </a:prstGeom>
        </p:spPr>
      </p:pic>
    </p:spTree>
    <p:extLst>
      <p:ext uri="{BB962C8B-B14F-4D97-AF65-F5344CB8AC3E}">
        <p14:creationId xmlns:p14="http://schemas.microsoft.com/office/powerpoint/2010/main" val="2377476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2C05DC-86EE-4D6D-BD03-D47CA2F6F866}"/>
              </a:ext>
            </a:extLst>
          </p:cNvPr>
          <p:cNvSpPr>
            <a:spLocks noGrp="1"/>
          </p:cNvSpPr>
          <p:nvPr>
            <p:ph type="title"/>
          </p:nvPr>
        </p:nvSpPr>
        <p:spPr/>
        <p:txBody>
          <a:bodyPr/>
          <a:lstStyle/>
          <a:p>
            <a:r>
              <a:rPr lang="en-US" dirty="0">
                <a:solidFill>
                  <a:schemeClr val="accent1"/>
                </a:solidFill>
              </a:rPr>
              <a:t>SAP HANA Smart Multi-Model </a:t>
            </a:r>
            <a:r>
              <a:rPr lang="en-US" dirty="0"/>
              <a:t>Unified Data Management and Processing</a:t>
            </a:r>
            <a:r>
              <a:rPr lang="en-US" dirty="0">
                <a:solidFill>
                  <a:schemeClr val="accent1"/>
                </a:solidFill>
              </a:rPr>
              <a:t> </a:t>
            </a:r>
          </a:p>
        </p:txBody>
      </p:sp>
      <p:sp>
        <p:nvSpPr>
          <p:cNvPr id="95" name="Rectangle 94">
            <a:extLst>
              <a:ext uri="{FF2B5EF4-FFF2-40B4-BE49-F238E27FC236}">
                <a16:creationId xmlns:a16="http://schemas.microsoft.com/office/drawing/2014/main" id="{D13292C0-81A8-4E88-9B7E-033EE1641462}"/>
              </a:ext>
            </a:extLst>
          </p:cNvPr>
          <p:cNvSpPr/>
          <p:nvPr/>
        </p:nvSpPr>
        <p:spPr bwMode="gray">
          <a:xfrm>
            <a:off x="1182205" y="2713790"/>
            <a:ext cx="9823722" cy="3739765"/>
          </a:xfrm>
          <a:prstGeom prst="rect">
            <a:avLst/>
          </a:prstGeom>
          <a:solidFill>
            <a:schemeClr val="bg1"/>
          </a:solidFill>
          <a:ln w="6350" algn="ctr">
            <a:solidFill>
              <a:schemeClr val="bg1">
                <a:lumMod val="75000"/>
                <a:lumOff val="25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799" kern="0" err="1">
              <a:solidFill>
                <a:srgbClr val="000000"/>
              </a:solidFill>
              <a:latin typeface="Arial"/>
              <a:ea typeface="Arial Unicode MS" pitchFamily="34" charset="-128"/>
              <a:cs typeface="Arial Unicode MS" pitchFamily="34" charset="-128"/>
            </a:endParaRPr>
          </a:p>
        </p:txBody>
      </p:sp>
      <p:pic>
        <p:nvPicPr>
          <p:cNvPr id="96" name="Picture 95" descr="A picture containing shape&#10;&#10;Description automatically generated">
            <a:extLst>
              <a:ext uri="{FF2B5EF4-FFF2-40B4-BE49-F238E27FC236}">
                <a16:creationId xmlns:a16="http://schemas.microsoft.com/office/drawing/2014/main" id="{06EDBD6A-1126-4BEA-B8A9-1ADB0491EF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89257" y="3418393"/>
            <a:ext cx="631228" cy="631227"/>
          </a:xfrm>
          <a:prstGeom prst="rect">
            <a:avLst/>
          </a:prstGeom>
        </p:spPr>
      </p:pic>
      <p:pic>
        <p:nvPicPr>
          <p:cNvPr id="97" name="Picture 96" descr="Icon&#10;&#10;Description automatically generated">
            <a:extLst>
              <a:ext uri="{FF2B5EF4-FFF2-40B4-BE49-F238E27FC236}">
                <a16:creationId xmlns:a16="http://schemas.microsoft.com/office/drawing/2014/main" id="{1071D85A-07E2-4B7E-AF22-3EC6663F197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73352" y="3416349"/>
            <a:ext cx="567677" cy="567677"/>
          </a:xfrm>
          <a:prstGeom prst="rect">
            <a:avLst/>
          </a:prstGeom>
        </p:spPr>
      </p:pic>
      <p:pic>
        <p:nvPicPr>
          <p:cNvPr id="98" name="Picture 97" descr="Icon&#10;&#10;Description automatically generated">
            <a:extLst>
              <a:ext uri="{FF2B5EF4-FFF2-40B4-BE49-F238E27FC236}">
                <a16:creationId xmlns:a16="http://schemas.microsoft.com/office/drawing/2014/main" id="{A86D5E66-CFBE-4620-BC79-D3325D6B393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91971" y="3481603"/>
            <a:ext cx="505677" cy="505677"/>
          </a:xfrm>
          <a:prstGeom prst="rect">
            <a:avLst/>
          </a:prstGeom>
        </p:spPr>
      </p:pic>
      <p:pic>
        <p:nvPicPr>
          <p:cNvPr id="99" name="Picture 98" descr="Logo&#10;&#10;Description automatically generated">
            <a:extLst>
              <a:ext uri="{FF2B5EF4-FFF2-40B4-BE49-F238E27FC236}">
                <a16:creationId xmlns:a16="http://schemas.microsoft.com/office/drawing/2014/main" id="{EEAB1FE9-CF20-46FA-8749-8246960AF52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93723" y="3443388"/>
            <a:ext cx="555820" cy="555819"/>
          </a:xfrm>
          <a:prstGeom prst="rect">
            <a:avLst/>
          </a:prstGeom>
        </p:spPr>
      </p:pic>
      <p:pic>
        <p:nvPicPr>
          <p:cNvPr id="100" name="Picture 99" descr="A picture containing logo&#10;&#10;Description automatically generated">
            <a:extLst>
              <a:ext uri="{FF2B5EF4-FFF2-40B4-BE49-F238E27FC236}">
                <a16:creationId xmlns:a16="http://schemas.microsoft.com/office/drawing/2014/main" id="{D47A55FC-E47D-45DE-A830-ABA8C098C32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67086" y="4207045"/>
            <a:ext cx="479707" cy="479707"/>
          </a:xfrm>
          <a:prstGeom prst="rect">
            <a:avLst/>
          </a:prstGeom>
        </p:spPr>
      </p:pic>
      <p:pic>
        <p:nvPicPr>
          <p:cNvPr id="101" name="Picture 100" descr="Icon&#10;&#10;Description automatically generated">
            <a:extLst>
              <a:ext uri="{FF2B5EF4-FFF2-40B4-BE49-F238E27FC236}">
                <a16:creationId xmlns:a16="http://schemas.microsoft.com/office/drawing/2014/main" id="{A37BD748-3144-4497-B4A5-4A2D457654F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21202" y="4187060"/>
            <a:ext cx="539046" cy="539046"/>
          </a:xfrm>
          <a:prstGeom prst="rect">
            <a:avLst/>
          </a:prstGeom>
        </p:spPr>
      </p:pic>
      <p:pic>
        <p:nvPicPr>
          <p:cNvPr id="102" name="Picture 101" descr="A picture containing logo&#10;&#10;Description automatically generated">
            <a:extLst>
              <a:ext uri="{FF2B5EF4-FFF2-40B4-BE49-F238E27FC236}">
                <a16:creationId xmlns:a16="http://schemas.microsoft.com/office/drawing/2014/main" id="{77579548-5AA6-4F45-B5AB-F10ED261E18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707436" y="4059345"/>
            <a:ext cx="812986" cy="812986"/>
          </a:xfrm>
          <a:prstGeom prst="rect">
            <a:avLst/>
          </a:prstGeom>
        </p:spPr>
      </p:pic>
      <p:pic>
        <p:nvPicPr>
          <p:cNvPr id="103" name="Picture 102" descr="A picture containing diagram&#10;&#10;Description automatically generated">
            <a:extLst>
              <a:ext uri="{FF2B5EF4-FFF2-40B4-BE49-F238E27FC236}">
                <a16:creationId xmlns:a16="http://schemas.microsoft.com/office/drawing/2014/main" id="{195DB0A7-526D-411E-A56D-1959785CBBD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03611" y="4284609"/>
            <a:ext cx="393412" cy="393412"/>
          </a:xfrm>
          <a:prstGeom prst="rect">
            <a:avLst/>
          </a:prstGeom>
        </p:spPr>
      </p:pic>
      <p:pic>
        <p:nvPicPr>
          <p:cNvPr id="104" name="Picture 103" descr="A picture containing icon&#10;&#10;Description automatically generated">
            <a:extLst>
              <a:ext uri="{FF2B5EF4-FFF2-40B4-BE49-F238E27FC236}">
                <a16:creationId xmlns:a16="http://schemas.microsoft.com/office/drawing/2014/main" id="{6B8E9038-64D2-410D-B818-53EBD8C2294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22503" y="3425038"/>
            <a:ext cx="631228" cy="631227"/>
          </a:xfrm>
          <a:prstGeom prst="rect">
            <a:avLst/>
          </a:prstGeom>
        </p:spPr>
      </p:pic>
      <p:pic>
        <p:nvPicPr>
          <p:cNvPr id="105" name="Picture 104" descr="Chart&#10;&#10;Description automatically generated">
            <a:extLst>
              <a:ext uri="{FF2B5EF4-FFF2-40B4-BE49-F238E27FC236}">
                <a16:creationId xmlns:a16="http://schemas.microsoft.com/office/drawing/2014/main" id="{CE1B1F86-C499-4DDD-B7CC-0069DA2E57C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188760" y="4258240"/>
            <a:ext cx="462292" cy="462292"/>
          </a:xfrm>
          <a:prstGeom prst="rect">
            <a:avLst/>
          </a:prstGeom>
        </p:spPr>
      </p:pic>
      <p:pic>
        <p:nvPicPr>
          <p:cNvPr id="106" name="Picture 105" descr="A picture containing drawing&#10;&#10;Description automatically generated">
            <a:extLst>
              <a:ext uri="{FF2B5EF4-FFF2-40B4-BE49-F238E27FC236}">
                <a16:creationId xmlns:a16="http://schemas.microsoft.com/office/drawing/2014/main" id="{DDCAE452-F540-4D9F-9D09-0996DF7EDEAF}"/>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8100000">
            <a:off x="4789997" y="4301501"/>
            <a:ext cx="445608" cy="445607"/>
          </a:xfrm>
          <a:prstGeom prst="rect">
            <a:avLst/>
          </a:prstGeom>
        </p:spPr>
      </p:pic>
      <p:pic>
        <p:nvPicPr>
          <p:cNvPr id="107" name="Picture 106" descr="Icon&#10;&#10;Description automatically generated">
            <a:extLst>
              <a:ext uri="{FF2B5EF4-FFF2-40B4-BE49-F238E27FC236}">
                <a16:creationId xmlns:a16="http://schemas.microsoft.com/office/drawing/2014/main" id="{C21947E3-1C54-47C7-8DF2-7814F69505FA}"/>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178393" y="3495729"/>
            <a:ext cx="487898" cy="412274"/>
          </a:xfrm>
          <a:prstGeom prst="rect">
            <a:avLst/>
          </a:prstGeom>
        </p:spPr>
      </p:pic>
      <p:pic>
        <p:nvPicPr>
          <p:cNvPr id="108" name="Picture 107" descr="Icon&#10;&#10;Description automatically generated">
            <a:extLst>
              <a:ext uri="{FF2B5EF4-FFF2-40B4-BE49-F238E27FC236}">
                <a16:creationId xmlns:a16="http://schemas.microsoft.com/office/drawing/2014/main" id="{81FD19A6-75C1-4451-ABEF-CE79929CEF3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444190" y="3413649"/>
            <a:ext cx="538163" cy="538163"/>
          </a:xfrm>
          <a:prstGeom prst="rect">
            <a:avLst/>
          </a:prstGeom>
        </p:spPr>
      </p:pic>
      <p:pic>
        <p:nvPicPr>
          <p:cNvPr id="109" name="Picture 108" descr="Icon&#10;&#10;Description automatically generated">
            <a:extLst>
              <a:ext uri="{FF2B5EF4-FFF2-40B4-BE49-F238E27FC236}">
                <a16:creationId xmlns:a16="http://schemas.microsoft.com/office/drawing/2014/main" id="{C3B2563A-9641-4E25-BB9B-9B025DC9112C}"/>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909369" y="4230324"/>
            <a:ext cx="500283" cy="500283"/>
          </a:xfrm>
          <a:prstGeom prst="rect">
            <a:avLst/>
          </a:prstGeom>
        </p:spPr>
      </p:pic>
      <p:pic>
        <p:nvPicPr>
          <p:cNvPr id="110" name="Picture 109" descr="Icon&#10;&#10;Description automatically generated">
            <a:extLst>
              <a:ext uri="{FF2B5EF4-FFF2-40B4-BE49-F238E27FC236}">
                <a16:creationId xmlns:a16="http://schemas.microsoft.com/office/drawing/2014/main" id="{9EFC8BA7-B323-4E29-A42C-16F1B7A7A6FA}"/>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939458" y="3484844"/>
            <a:ext cx="483019" cy="483019"/>
          </a:xfrm>
          <a:prstGeom prst="rect">
            <a:avLst/>
          </a:prstGeom>
        </p:spPr>
      </p:pic>
      <p:grpSp>
        <p:nvGrpSpPr>
          <p:cNvPr id="111" name="Group 110">
            <a:extLst>
              <a:ext uri="{FF2B5EF4-FFF2-40B4-BE49-F238E27FC236}">
                <a16:creationId xmlns:a16="http://schemas.microsoft.com/office/drawing/2014/main" id="{99142AFF-7194-4B6A-A338-1BC61A50A3F5}"/>
              </a:ext>
            </a:extLst>
          </p:cNvPr>
          <p:cNvGrpSpPr/>
          <p:nvPr/>
        </p:nvGrpSpPr>
        <p:grpSpPr>
          <a:xfrm>
            <a:off x="1320253" y="5236336"/>
            <a:ext cx="9548997" cy="207749"/>
            <a:chOff x="1320253" y="4686400"/>
            <a:chExt cx="9548997" cy="207749"/>
          </a:xfrm>
        </p:grpSpPr>
        <p:sp>
          <p:nvSpPr>
            <p:cNvPr id="112" name="TextBox 111">
              <a:extLst>
                <a:ext uri="{FF2B5EF4-FFF2-40B4-BE49-F238E27FC236}">
                  <a16:creationId xmlns:a16="http://schemas.microsoft.com/office/drawing/2014/main" id="{EF6CF256-9355-4F8B-85F7-E9F9CCC51910}"/>
                </a:ext>
              </a:extLst>
            </p:cNvPr>
            <p:cNvSpPr txBox="1"/>
            <p:nvPr/>
          </p:nvSpPr>
          <p:spPr>
            <a:xfrm>
              <a:off x="4878343" y="4686400"/>
              <a:ext cx="2431446" cy="207749"/>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pPr>
              <a:r>
                <a:rPr lang="en-US" sz="1350" b="1" kern="0">
                  <a:solidFill>
                    <a:srgbClr val="FFFFFF"/>
                  </a:solidFill>
                  <a:latin typeface="Arial"/>
                  <a:ea typeface="Arial Unicode MS" pitchFamily="34" charset="-128"/>
                  <a:cs typeface="Arial Unicode MS" pitchFamily="34" charset="-128"/>
                </a:rPr>
                <a:t>DATABASE MANAGEMENT</a:t>
              </a:r>
            </a:p>
          </p:txBody>
        </p:sp>
        <p:sp>
          <p:nvSpPr>
            <p:cNvPr id="113" name="Rectangle 112">
              <a:extLst>
                <a:ext uri="{FF2B5EF4-FFF2-40B4-BE49-F238E27FC236}">
                  <a16:creationId xmlns:a16="http://schemas.microsoft.com/office/drawing/2014/main" id="{C6794E6D-0029-438E-9B40-CBEBA231CD42}"/>
                </a:ext>
              </a:extLst>
            </p:cNvPr>
            <p:cNvSpPr/>
            <p:nvPr/>
          </p:nvSpPr>
          <p:spPr bwMode="gray">
            <a:xfrm rot="10800000">
              <a:off x="1320253" y="4757075"/>
              <a:ext cx="3541776" cy="43038"/>
            </a:xfrm>
            <a:prstGeom prst="rect">
              <a:avLst/>
            </a:prstGeom>
            <a:gradFill flip="none" rotWithShape="1">
              <a:gsLst>
                <a:gs pos="0">
                  <a:srgbClr val="0FAAFF"/>
                </a:gs>
                <a:gs pos="100000">
                  <a:srgbClr val="001B5D"/>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sp>
          <p:nvSpPr>
            <p:cNvPr id="114" name="Rectangle 113">
              <a:extLst>
                <a:ext uri="{FF2B5EF4-FFF2-40B4-BE49-F238E27FC236}">
                  <a16:creationId xmlns:a16="http://schemas.microsoft.com/office/drawing/2014/main" id="{E689516B-B73E-4927-9B7E-FC6297F08879}"/>
                </a:ext>
              </a:extLst>
            </p:cNvPr>
            <p:cNvSpPr/>
            <p:nvPr/>
          </p:nvSpPr>
          <p:spPr bwMode="gray">
            <a:xfrm>
              <a:off x="7327474" y="4757075"/>
              <a:ext cx="3541776" cy="43038"/>
            </a:xfrm>
            <a:prstGeom prst="rect">
              <a:avLst/>
            </a:prstGeom>
            <a:gradFill flip="none" rotWithShape="1">
              <a:gsLst>
                <a:gs pos="0">
                  <a:srgbClr val="0FAAFF"/>
                </a:gs>
                <a:gs pos="100000">
                  <a:srgbClr val="001B5D"/>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grpSp>
      <p:grpSp>
        <p:nvGrpSpPr>
          <p:cNvPr id="115" name="Group 114">
            <a:extLst>
              <a:ext uri="{FF2B5EF4-FFF2-40B4-BE49-F238E27FC236}">
                <a16:creationId xmlns:a16="http://schemas.microsoft.com/office/drawing/2014/main" id="{6969753E-F43F-4351-B7A7-22CE6993A73D}"/>
              </a:ext>
            </a:extLst>
          </p:cNvPr>
          <p:cNvGrpSpPr/>
          <p:nvPr/>
        </p:nvGrpSpPr>
        <p:grpSpPr>
          <a:xfrm>
            <a:off x="1320253" y="2951169"/>
            <a:ext cx="2748926" cy="333425"/>
            <a:chOff x="1320253" y="2403063"/>
            <a:chExt cx="2748926" cy="333425"/>
          </a:xfrm>
        </p:grpSpPr>
        <p:sp>
          <p:nvSpPr>
            <p:cNvPr id="116" name="TextBox 115">
              <a:extLst>
                <a:ext uri="{FF2B5EF4-FFF2-40B4-BE49-F238E27FC236}">
                  <a16:creationId xmlns:a16="http://schemas.microsoft.com/office/drawing/2014/main" id="{1671B71F-5E29-4F71-93A6-3E8140B898C6}"/>
                </a:ext>
              </a:extLst>
            </p:cNvPr>
            <p:cNvSpPr txBox="1"/>
            <p:nvPr/>
          </p:nvSpPr>
          <p:spPr>
            <a:xfrm>
              <a:off x="1985530" y="2403063"/>
              <a:ext cx="1400366" cy="333425"/>
            </a:xfrm>
            <a:prstGeom prst="rect">
              <a:avLst/>
            </a:prstGeom>
            <a:noFill/>
          </p:spPr>
          <p:txBody>
            <a:bodyPr wrap="square" lIns="0" tIns="0" rIns="0" bIns="0" rtlCol="0">
              <a:spAutoFit/>
            </a:bodyPr>
            <a:lstStyle/>
            <a:p>
              <a:pPr algn="ctr" defTabSz="1088449" fontAlgn="base">
                <a:lnSpc>
                  <a:spcPts val="1320"/>
                </a:lnSpc>
                <a:spcBef>
                  <a:spcPct val="50000"/>
                </a:spcBef>
                <a:spcAft>
                  <a:spcPct val="0"/>
                </a:spcAft>
                <a:buClr>
                  <a:srgbClr val="F0AB00"/>
                </a:buClr>
                <a:buSzPct val="80000"/>
              </a:pPr>
              <a:r>
                <a:rPr lang="en-US" sz="1250" b="1" kern="0">
                  <a:solidFill>
                    <a:srgbClr val="FFFFFF"/>
                  </a:solidFill>
                  <a:latin typeface="Arial"/>
                  <a:ea typeface="Arial Unicode MS" pitchFamily="34" charset="-128"/>
                  <a:cs typeface="Arial Unicode MS" pitchFamily="34" charset="-128"/>
                </a:rPr>
                <a:t>APPLICATION</a:t>
              </a:r>
              <a:br>
                <a:rPr lang="en-US" sz="1250" b="1" kern="0">
                  <a:solidFill>
                    <a:srgbClr val="FFFFFF"/>
                  </a:solidFill>
                  <a:latin typeface="Arial"/>
                  <a:ea typeface="Arial Unicode MS" pitchFamily="34" charset="-128"/>
                  <a:cs typeface="Arial Unicode MS" pitchFamily="34" charset="-128"/>
                </a:rPr>
              </a:br>
              <a:r>
                <a:rPr lang="en-US" sz="1250" b="1" kern="0">
                  <a:solidFill>
                    <a:srgbClr val="FFFFFF"/>
                  </a:solidFill>
                  <a:latin typeface="Arial"/>
                  <a:ea typeface="Arial Unicode MS" pitchFamily="34" charset="-128"/>
                  <a:cs typeface="Arial Unicode MS" pitchFamily="34" charset="-128"/>
                </a:rPr>
                <a:t>DEVELOPMENT</a:t>
              </a:r>
            </a:p>
          </p:txBody>
        </p:sp>
        <p:sp>
          <p:nvSpPr>
            <p:cNvPr id="117" name="Rectangle 116">
              <a:extLst>
                <a:ext uri="{FF2B5EF4-FFF2-40B4-BE49-F238E27FC236}">
                  <a16:creationId xmlns:a16="http://schemas.microsoft.com/office/drawing/2014/main" id="{737FC525-2262-4A19-8F75-2D3628C0EC41}"/>
                </a:ext>
              </a:extLst>
            </p:cNvPr>
            <p:cNvSpPr/>
            <p:nvPr/>
          </p:nvSpPr>
          <p:spPr bwMode="gray">
            <a:xfrm>
              <a:off x="1320253" y="2544101"/>
              <a:ext cx="692253" cy="43038"/>
            </a:xfrm>
            <a:prstGeom prst="rect">
              <a:avLst/>
            </a:prstGeom>
            <a:gradFill flip="none" rotWithShape="1">
              <a:gsLst>
                <a:gs pos="0">
                  <a:srgbClr val="970A82"/>
                </a:gs>
                <a:gs pos="50000">
                  <a:srgbClr val="CD058C"/>
                </a:gs>
                <a:gs pos="100000">
                  <a:srgbClr val="FB0296"/>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sp>
          <p:nvSpPr>
            <p:cNvPr id="118" name="Rectangle 117">
              <a:extLst>
                <a:ext uri="{FF2B5EF4-FFF2-40B4-BE49-F238E27FC236}">
                  <a16:creationId xmlns:a16="http://schemas.microsoft.com/office/drawing/2014/main" id="{F5B2E21C-CB48-4907-919F-A438D70EEE24}"/>
                </a:ext>
              </a:extLst>
            </p:cNvPr>
            <p:cNvSpPr/>
            <p:nvPr/>
          </p:nvSpPr>
          <p:spPr bwMode="gray">
            <a:xfrm rot="10800000">
              <a:off x="3376927" y="2544101"/>
              <a:ext cx="692252" cy="43038"/>
            </a:xfrm>
            <a:prstGeom prst="rect">
              <a:avLst/>
            </a:prstGeom>
            <a:gradFill flip="none" rotWithShape="1">
              <a:gsLst>
                <a:gs pos="0">
                  <a:srgbClr val="970A82"/>
                </a:gs>
                <a:gs pos="50000">
                  <a:srgbClr val="CD058C"/>
                </a:gs>
                <a:gs pos="100000">
                  <a:srgbClr val="FB0296"/>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grpSp>
      <p:grpSp>
        <p:nvGrpSpPr>
          <p:cNvPr id="119" name="Group 118">
            <a:extLst>
              <a:ext uri="{FF2B5EF4-FFF2-40B4-BE49-F238E27FC236}">
                <a16:creationId xmlns:a16="http://schemas.microsoft.com/office/drawing/2014/main" id="{9C0A8D59-3485-4C12-98AC-D68DD8DCAE59}"/>
              </a:ext>
            </a:extLst>
          </p:cNvPr>
          <p:cNvGrpSpPr/>
          <p:nvPr/>
        </p:nvGrpSpPr>
        <p:grpSpPr>
          <a:xfrm>
            <a:off x="4264884" y="2954158"/>
            <a:ext cx="3665754" cy="333425"/>
            <a:chOff x="4264884" y="2406052"/>
            <a:chExt cx="3665754" cy="333425"/>
          </a:xfrm>
        </p:grpSpPr>
        <p:sp>
          <p:nvSpPr>
            <p:cNvPr id="120" name="TextBox 119">
              <a:extLst>
                <a:ext uri="{FF2B5EF4-FFF2-40B4-BE49-F238E27FC236}">
                  <a16:creationId xmlns:a16="http://schemas.microsoft.com/office/drawing/2014/main" id="{79C8CDF3-B4A5-48BC-9460-37305AC92C56}"/>
                </a:ext>
              </a:extLst>
            </p:cNvPr>
            <p:cNvSpPr txBox="1"/>
            <p:nvPr/>
          </p:nvSpPr>
          <p:spPr>
            <a:xfrm>
              <a:off x="4969352" y="2406052"/>
              <a:ext cx="2236190" cy="333425"/>
            </a:xfrm>
            <a:prstGeom prst="rect">
              <a:avLst/>
            </a:prstGeom>
            <a:noFill/>
          </p:spPr>
          <p:txBody>
            <a:bodyPr wrap="none" lIns="0" tIns="0" rIns="0" bIns="0" rtlCol="0">
              <a:spAutoFit/>
            </a:bodyPr>
            <a:lstStyle/>
            <a:p>
              <a:pPr algn="ctr" defTabSz="1088449" fontAlgn="base">
                <a:lnSpc>
                  <a:spcPts val="1320"/>
                </a:lnSpc>
                <a:spcBef>
                  <a:spcPct val="50000"/>
                </a:spcBef>
                <a:spcAft>
                  <a:spcPct val="0"/>
                </a:spcAft>
                <a:buClr>
                  <a:srgbClr val="F0AB00"/>
                </a:buClr>
                <a:buSzPct val="80000"/>
              </a:pPr>
              <a:r>
                <a:rPr lang="en-US" sz="1250" b="1" kern="0">
                  <a:solidFill>
                    <a:srgbClr val="FFFFFF"/>
                  </a:solidFill>
                  <a:latin typeface="Arial"/>
                  <a:ea typeface="Arial Unicode MS" pitchFamily="34" charset="-128"/>
                  <a:cs typeface="Arial Unicode MS" pitchFamily="34" charset="-128"/>
                </a:rPr>
                <a:t>SMART</a:t>
              </a:r>
              <a:br>
                <a:rPr lang="en-US" sz="1250" b="1" kern="0">
                  <a:solidFill>
                    <a:srgbClr val="FFFFFF"/>
                  </a:solidFill>
                  <a:latin typeface="Arial"/>
                  <a:ea typeface="Arial Unicode MS" pitchFamily="34" charset="-128"/>
                  <a:cs typeface="Arial Unicode MS" pitchFamily="34" charset="-128"/>
                </a:rPr>
              </a:br>
              <a:r>
                <a:rPr lang="en-US" sz="1250" b="1" kern="0">
                  <a:solidFill>
                    <a:srgbClr val="FFFFFF"/>
                  </a:solidFill>
                  <a:latin typeface="Arial"/>
                  <a:ea typeface="Arial Unicode MS" pitchFamily="34" charset="-128"/>
                  <a:cs typeface="Arial Unicode MS" pitchFamily="34" charset="-128"/>
                </a:rPr>
                <a:t>MULTIMODEL PROCESSING</a:t>
              </a:r>
            </a:p>
          </p:txBody>
        </p:sp>
        <p:sp>
          <p:nvSpPr>
            <p:cNvPr id="121" name="Rectangle 120">
              <a:extLst>
                <a:ext uri="{FF2B5EF4-FFF2-40B4-BE49-F238E27FC236}">
                  <a16:creationId xmlns:a16="http://schemas.microsoft.com/office/drawing/2014/main" id="{8795BFAA-4644-4879-9024-7706482E700C}"/>
                </a:ext>
              </a:extLst>
            </p:cNvPr>
            <p:cNvSpPr/>
            <p:nvPr/>
          </p:nvSpPr>
          <p:spPr bwMode="gray">
            <a:xfrm>
              <a:off x="4264884" y="2544101"/>
              <a:ext cx="609158" cy="43038"/>
            </a:xfrm>
            <a:prstGeom prst="rect">
              <a:avLst/>
            </a:prstGeom>
            <a:gradFill flip="none" rotWithShape="1">
              <a:gsLst>
                <a:gs pos="0">
                  <a:srgbClr val="57BA23"/>
                </a:gs>
                <a:gs pos="50000">
                  <a:srgbClr val="91CC5D"/>
                </a:gs>
                <a:gs pos="100000">
                  <a:srgbClr val="B9DB54"/>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sp>
          <p:nvSpPr>
            <p:cNvPr id="122" name="Rectangle 121">
              <a:extLst>
                <a:ext uri="{FF2B5EF4-FFF2-40B4-BE49-F238E27FC236}">
                  <a16:creationId xmlns:a16="http://schemas.microsoft.com/office/drawing/2014/main" id="{DE86D0A5-A6F7-4B37-96DE-74428074738D}"/>
                </a:ext>
              </a:extLst>
            </p:cNvPr>
            <p:cNvSpPr/>
            <p:nvPr/>
          </p:nvSpPr>
          <p:spPr bwMode="gray">
            <a:xfrm rot="10800000">
              <a:off x="7267480" y="2544099"/>
              <a:ext cx="663158" cy="43038"/>
            </a:xfrm>
            <a:prstGeom prst="rect">
              <a:avLst/>
            </a:prstGeom>
            <a:gradFill flip="none" rotWithShape="1">
              <a:gsLst>
                <a:gs pos="0">
                  <a:srgbClr val="57BA23"/>
                </a:gs>
                <a:gs pos="50000">
                  <a:srgbClr val="91CC5D"/>
                </a:gs>
                <a:gs pos="100000">
                  <a:srgbClr val="B9DB54"/>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grpSp>
      <p:grpSp>
        <p:nvGrpSpPr>
          <p:cNvPr id="123" name="Group 122">
            <a:extLst>
              <a:ext uri="{FF2B5EF4-FFF2-40B4-BE49-F238E27FC236}">
                <a16:creationId xmlns:a16="http://schemas.microsoft.com/office/drawing/2014/main" id="{44CC2788-7F2B-4663-8AB3-5DA4E04D0254}"/>
              </a:ext>
            </a:extLst>
          </p:cNvPr>
          <p:cNvGrpSpPr/>
          <p:nvPr/>
        </p:nvGrpSpPr>
        <p:grpSpPr>
          <a:xfrm>
            <a:off x="8126635" y="2951169"/>
            <a:ext cx="2742615" cy="333425"/>
            <a:chOff x="8126635" y="2403063"/>
            <a:chExt cx="2742615" cy="333425"/>
          </a:xfrm>
        </p:grpSpPr>
        <p:sp>
          <p:nvSpPr>
            <p:cNvPr id="124" name="TextBox 123">
              <a:extLst>
                <a:ext uri="{FF2B5EF4-FFF2-40B4-BE49-F238E27FC236}">
                  <a16:creationId xmlns:a16="http://schemas.microsoft.com/office/drawing/2014/main" id="{63FCA630-AC99-4437-B11A-C1FAD13CCA96}"/>
                </a:ext>
              </a:extLst>
            </p:cNvPr>
            <p:cNvSpPr txBox="1"/>
            <p:nvPr/>
          </p:nvSpPr>
          <p:spPr>
            <a:xfrm>
              <a:off x="8830292" y="2403063"/>
              <a:ext cx="1335302" cy="333425"/>
            </a:xfrm>
            <a:prstGeom prst="rect">
              <a:avLst/>
            </a:prstGeom>
            <a:noFill/>
          </p:spPr>
          <p:txBody>
            <a:bodyPr wrap="none" lIns="0" tIns="0" rIns="0" bIns="0" rtlCol="0">
              <a:spAutoFit/>
            </a:bodyPr>
            <a:lstStyle/>
            <a:p>
              <a:pPr algn="ctr" defTabSz="1088449" fontAlgn="base">
                <a:lnSpc>
                  <a:spcPts val="1320"/>
                </a:lnSpc>
                <a:spcBef>
                  <a:spcPct val="50000"/>
                </a:spcBef>
                <a:spcAft>
                  <a:spcPct val="0"/>
                </a:spcAft>
                <a:buClr>
                  <a:srgbClr val="F0AB00"/>
                </a:buClr>
                <a:buSzPct val="80000"/>
              </a:pPr>
              <a:r>
                <a:rPr lang="en-US" sz="1250" b="1" kern="0">
                  <a:solidFill>
                    <a:srgbClr val="FFFFFF"/>
                  </a:solidFill>
                  <a:latin typeface="Arial"/>
                  <a:ea typeface="Arial Unicode MS" pitchFamily="34" charset="-128"/>
                  <a:cs typeface="Arial Unicode MS" pitchFamily="34" charset="-128"/>
                </a:rPr>
                <a:t>DATA</a:t>
              </a:r>
              <a:br>
                <a:rPr lang="en-US" sz="1250" b="1" kern="0">
                  <a:solidFill>
                    <a:srgbClr val="FFFFFF"/>
                  </a:solidFill>
                  <a:latin typeface="Arial"/>
                  <a:ea typeface="Arial Unicode MS" pitchFamily="34" charset="-128"/>
                  <a:cs typeface="Arial Unicode MS" pitchFamily="34" charset="-128"/>
                </a:rPr>
              </a:br>
              <a:r>
                <a:rPr lang="en-US" sz="1250" b="1" kern="0">
                  <a:solidFill>
                    <a:srgbClr val="FFFFFF"/>
                  </a:solidFill>
                  <a:latin typeface="Arial"/>
                  <a:ea typeface="Arial Unicode MS" pitchFamily="34" charset="-128"/>
                  <a:cs typeface="Arial Unicode MS" pitchFamily="34" charset="-128"/>
                </a:rPr>
                <a:t>VIRTUALIZATION</a:t>
              </a:r>
            </a:p>
          </p:txBody>
        </p:sp>
        <p:sp>
          <p:nvSpPr>
            <p:cNvPr id="125" name="Rectangle 124">
              <a:extLst>
                <a:ext uri="{FF2B5EF4-FFF2-40B4-BE49-F238E27FC236}">
                  <a16:creationId xmlns:a16="http://schemas.microsoft.com/office/drawing/2014/main" id="{CAFDDBF2-8C76-4F0A-8B75-7CE4A3BB0E3B}"/>
                </a:ext>
              </a:extLst>
            </p:cNvPr>
            <p:cNvSpPr/>
            <p:nvPr/>
          </p:nvSpPr>
          <p:spPr bwMode="gray">
            <a:xfrm>
              <a:off x="8126635" y="2544099"/>
              <a:ext cx="580771" cy="47743"/>
            </a:xfrm>
            <a:prstGeom prst="rect">
              <a:avLst/>
            </a:prstGeom>
            <a:gradFill flip="none" rotWithShape="1">
              <a:gsLst>
                <a:gs pos="0">
                  <a:srgbClr val="E55901"/>
                </a:gs>
                <a:gs pos="50000">
                  <a:srgbClr val="F17E10"/>
                </a:gs>
                <a:gs pos="100000">
                  <a:srgbClr val="FEA31F"/>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sp>
          <p:nvSpPr>
            <p:cNvPr id="126" name="Rectangle 125">
              <a:extLst>
                <a:ext uri="{FF2B5EF4-FFF2-40B4-BE49-F238E27FC236}">
                  <a16:creationId xmlns:a16="http://schemas.microsoft.com/office/drawing/2014/main" id="{55896520-E5CC-40A6-BF3E-3AF956A62140}"/>
                </a:ext>
              </a:extLst>
            </p:cNvPr>
            <p:cNvSpPr/>
            <p:nvPr/>
          </p:nvSpPr>
          <p:spPr bwMode="gray">
            <a:xfrm rot="10800000">
              <a:off x="10278143" y="2543001"/>
              <a:ext cx="591107" cy="43038"/>
            </a:xfrm>
            <a:prstGeom prst="rect">
              <a:avLst/>
            </a:prstGeom>
            <a:gradFill flip="none" rotWithShape="1">
              <a:gsLst>
                <a:gs pos="0">
                  <a:srgbClr val="E55901"/>
                </a:gs>
                <a:gs pos="50000">
                  <a:srgbClr val="F17E10"/>
                </a:gs>
                <a:gs pos="100000">
                  <a:srgbClr val="FEA31F"/>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grpSp>
      <p:pic>
        <p:nvPicPr>
          <p:cNvPr id="129" name="Picture 128">
            <a:extLst>
              <a:ext uri="{FF2B5EF4-FFF2-40B4-BE49-F238E27FC236}">
                <a16:creationId xmlns:a16="http://schemas.microsoft.com/office/drawing/2014/main" id="{9986BAA4-1D8C-433F-A5D3-00E45C621244}"/>
              </a:ext>
            </a:extLst>
          </p:cNvPr>
          <p:cNvPicPr>
            <a:picLocks noChangeAspect="1"/>
          </p:cNvPicPr>
          <p:nvPr/>
        </p:nvPicPr>
        <p:blipFill>
          <a:blip r:embed="rId18" cstate="screen">
            <a:extLst>
              <a:ext uri="{28A0092B-C50C-407E-A947-70E740481C1C}">
                <a14:useLocalDpi xmlns:a14="http://schemas.microsoft.com/office/drawing/2010/main"/>
              </a:ext>
            </a:extLst>
          </a:blip>
          <a:srcRect/>
          <a:stretch/>
        </p:blipFill>
        <p:spPr>
          <a:xfrm>
            <a:off x="1555835" y="4263914"/>
            <a:ext cx="516890" cy="398145"/>
          </a:xfrm>
          <a:prstGeom prst="rect">
            <a:avLst/>
          </a:prstGeom>
        </p:spPr>
      </p:pic>
      <p:pic>
        <p:nvPicPr>
          <p:cNvPr id="130" name="Picture 129">
            <a:extLst>
              <a:ext uri="{FF2B5EF4-FFF2-40B4-BE49-F238E27FC236}">
                <a16:creationId xmlns:a16="http://schemas.microsoft.com/office/drawing/2014/main" id="{C0C3D01D-9FA9-428C-915A-24570B7ACA08}"/>
              </a:ext>
            </a:extLst>
          </p:cNvPr>
          <p:cNvPicPr>
            <a:picLocks noChangeAspect="1"/>
          </p:cNvPicPr>
          <p:nvPr/>
        </p:nvPicPr>
        <p:blipFill>
          <a:blip r:embed="rId19" cstate="screen">
            <a:extLst>
              <a:ext uri="{28A0092B-C50C-407E-A947-70E740481C1C}">
                <a14:useLocalDpi xmlns:a14="http://schemas.microsoft.com/office/drawing/2010/main"/>
              </a:ext>
            </a:extLst>
          </a:blip>
          <a:srcRect/>
          <a:stretch/>
        </p:blipFill>
        <p:spPr>
          <a:xfrm>
            <a:off x="3404079" y="4179267"/>
            <a:ext cx="496315" cy="496313"/>
          </a:xfrm>
          <a:prstGeom prst="rect">
            <a:avLst/>
          </a:prstGeom>
        </p:spPr>
      </p:pic>
      <p:pic>
        <p:nvPicPr>
          <p:cNvPr id="131" name="Picture 130">
            <a:extLst>
              <a:ext uri="{FF2B5EF4-FFF2-40B4-BE49-F238E27FC236}">
                <a16:creationId xmlns:a16="http://schemas.microsoft.com/office/drawing/2014/main" id="{8D5DCE20-6835-4937-8D5B-0C1B941C94E6}"/>
              </a:ext>
            </a:extLst>
          </p:cNvPr>
          <p:cNvPicPr>
            <a:picLocks noChangeAspect="1"/>
          </p:cNvPicPr>
          <p:nvPr/>
        </p:nvPicPr>
        <p:blipFill>
          <a:blip r:embed="rId20" cstate="screen">
            <a:extLst>
              <a:ext uri="{28A0092B-C50C-407E-A947-70E740481C1C}">
                <a14:useLocalDpi xmlns:a14="http://schemas.microsoft.com/office/drawing/2010/main"/>
              </a:ext>
            </a:extLst>
          </a:blip>
          <a:srcRect/>
          <a:stretch/>
        </p:blipFill>
        <p:spPr>
          <a:xfrm>
            <a:off x="9252362" y="3534045"/>
            <a:ext cx="503074" cy="428292"/>
          </a:xfrm>
          <a:prstGeom prst="rect">
            <a:avLst/>
          </a:prstGeom>
        </p:spPr>
      </p:pic>
      <p:sp>
        <p:nvSpPr>
          <p:cNvPr id="132" name="Rectangle 131">
            <a:extLst>
              <a:ext uri="{FF2B5EF4-FFF2-40B4-BE49-F238E27FC236}">
                <a16:creationId xmlns:a16="http://schemas.microsoft.com/office/drawing/2014/main" id="{BD1F479B-F98A-4D03-8182-31F9481BAEC2}"/>
              </a:ext>
            </a:extLst>
          </p:cNvPr>
          <p:cNvSpPr/>
          <p:nvPr/>
        </p:nvSpPr>
        <p:spPr>
          <a:xfrm>
            <a:off x="5457057" y="3982887"/>
            <a:ext cx="475641"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Graph</a:t>
            </a:r>
            <a:endParaRPr lang="en-US" sz="900">
              <a:solidFill>
                <a:srgbClr val="FFFFFF"/>
              </a:solidFill>
              <a:latin typeface="Arial"/>
            </a:endParaRPr>
          </a:p>
        </p:txBody>
      </p:sp>
      <p:sp>
        <p:nvSpPr>
          <p:cNvPr id="133" name="Rectangle 132">
            <a:extLst>
              <a:ext uri="{FF2B5EF4-FFF2-40B4-BE49-F238E27FC236}">
                <a16:creationId xmlns:a16="http://schemas.microsoft.com/office/drawing/2014/main" id="{8B86061C-66F7-47EA-9703-4D90612616A8}"/>
              </a:ext>
            </a:extLst>
          </p:cNvPr>
          <p:cNvSpPr/>
          <p:nvPr/>
        </p:nvSpPr>
        <p:spPr>
          <a:xfrm>
            <a:off x="6069533" y="3982887"/>
            <a:ext cx="691670"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Series</a:t>
            </a:r>
          </a:p>
          <a:p>
            <a:pPr algn="ctr" defTabSz="1088449"/>
            <a:r>
              <a:rPr lang="en-US" sz="900" kern="0">
                <a:solidFill>
                  <a:srgbClr val="FFFFFF"/>
                </a:solidFill>
                <a:latin typeface="Arial"/>
                <a:ea typeface="Arial Unicode MS" pitchFamily="34" charset="-128"/>
              </a:rPr>
              <a:t>Data</a:t>
            </a:r>
            <a:endParaRPr lang="en-US" sz="900">
              <a:solidFill>
                <a:srgbClr val="FFFFFF"/>
              </a:solidFill>
              <a:latin typeface="Arial"/>
            </a:endParaRPr>
          </a:p>
        </p:txBody>
      </p:sp>
      <p:sp>
        <p:nvSpPr>
          <p:cNvPr id="134" name="Rectangle 133">
            <a:extLst>
              <a:ext uri="{FF2B5EF4-FFF2-40B4-BE49-F238E27FC236}">
                <a16:creationId xmlns:a16="http://schemas.microsoft.com/office/drawing/2014/main" id="{0BC9D76A-1082-483E-8EEB-C2C2DDEE67DD}"/>
              </a:ext>
            </a:extLst>
          </p:cNvPr>
          <p:cNvSpPr/>
          <p:nvPr/>
        </p:nvSpPr>
        <p:spPr>
          <a:xfrm>
            <a:off x="6821396" y="3982887"/>
            <a:ext cx="691670"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Document</a:t>
            </a:r>
            <a:br>
              <a:rPr lang="en-US" sz="900" kern="0">
                <a:solidFill>
                  <a:srgbClr val="FFFFFF"/>
                </a:solidFill>
                <a:latin typeface="Arial"/>
                <a:ea typeface="Arial Unicode MS" pitchFamily="34" charset="-128"/>
                <a:cs typeface="Arial Unicode MS" pitchFamily="34" charset="-128"/>
              </a:rPr>
            </a:br>
            <a:r>
              <a:rPr lang="en-US" sz="900" kern="0">
                <a:solidFill>
                  <a:srgbClr val="FFFFFF"/>
                </a:solidFill>
                <a:latin typeface="Arial"/>
                <a:ea typeface="Arial Unicode MS" pitchFamily="34" charset="-128"/>
                <a:cs typeface="Arial Unicode MS" pitchFamily="34" charset="-128"/>
              </a:rPr>
              <a:t>Store</a:t>
            </a:r>
            <a:endParaRPr lang="en-US" sz="900">
              <a:solidFill>
                <a:srgbClr val="FFFFFF"/>
              </a:solidFill>
              <a:latin typeface="Arial"/>
            </a:endParaRPr>
          </a:p>
        </p:txBody>
      </p:sp>
      <p:sp>
        <p:nvSpPr>
          <p:cNvPr id="135" name="Rectangle 134">
            <a:extLst>
              <a:ext uri="{FF2B5EF4-FFF2-40B4-BE49-F238E27FC236}">
                <a16:creationId xmlns:a16="http://schemas.microsoft.com/office/drawing/2014/main" id="{8368ED63-B2A0-4817-913F-FC298BD3E766}"/>
              </a:ext>
            </a:extLst>
          </p:cNvPr>
          <p:cNvSpPr/>
          <p:nvPr/>
        </p:nvSpPr>
        <p:spPr>
          <a:xfrm>
            <a:off x="8686853" y="4735372"/>
            <a:ext cx="850855"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Federation</a:t>
            </a:r>
            <a:endParaRPr lang="en-US" sz="900">
              <a:solidFill>
                <a:srgbClr val="FFFFFF"/>
              </a:solidFill>
              <a:latin typeface="Arial"/>
            </a:endParaRPr>
          </a:p>
        </p:txBody>
      </p:sp>
      <p:sp>
        <p:nvSpPr>
          <p:cNvPr id="136" name="Rectangle 135">
            <a:extLst>
              <a:ext uri="{FF2B5EF4-FFF2-40B4-BE49-F238E27FC236}">
                <a16:creationId xmlns:a16="http://schemas.microsoft.com/office/drawing/2014/main" id="{D28CE943-CB69-4F42-A930-43C57B38A598}"/>
              </a:ext>
            </a:extLst>
          </p:cNvPr>
          <p:cNvSpPr/>
          <p:nvPr/>
        </p:nvSpPr>
        <p:spPr>
          <a:xfrm>
            <a:off x="9671453" y="4735372"/>
            <a:ext cx="850855"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rPr>
              <a:t>Integration</a:t>
            </a:r>
            <a:endParaRPr lang="en-US" sz="900">
              <a:solidFill>
                <a:srgbClr val="FFFFFF"/>
              </a:solidFill>
              <a:latin typeface="Arial"/>
            </a:endParaRPr>
          </a:p>
        </p:txBody>
      </p:sp>
      <p:sp>
        <p:nvSpPr>
          <p:cNvPr id="137" name="Rectangle 136">
            <a:extLst>
              <a:ext uri="{FF2B5EF4-FFF2-40B4-BE49-F238E27FC236}">
                <a16:creationId xmlns:a16="http://schemas.microsoft.com/office/drawing/2014/main" id="{0B93E75C-B2D3-4242-8C71-A513BE9BE673}"/>
              </a:ext>
            </a:extLst>
          </p:cNvPr>
          <p:cNvSpPr/>
          <p:nvPr/>
        </p:nvSpPr>
        <p:spPr>
          <a:xfrm>
            <a:off x="9915368" y="3982887"/>
            <a:ext cx="850855"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Data Quality</a:t>
            </a:r>
            <a:endParaRPr lang="en-US" sz="900">
              <a:solidFill>
                <a:srgbClr val="FFFFFF"/>
              </a:solidFill>
              <a:latin typeface="Arial"/>
            </a:endParaRPr>
          </a:p>
        </p:txBody>
      </p:sp>
      <p:sp>
        <p:nvSpPr>
          <p:cNvPr id="138" name="Rectangle 137">
            <a:extLst>
              <a:ext uri="{FF2B5EF4-FFF2-40B4-BE49-F238E27FC236}">
                <a16:creationId xmlns:a16="http://schemas.microsoft.com/office/drawing/2014/main" id="{E3ED6D4E-378A-49DC-9D7F-ABE1D40576D6}"/>
              </a:ext>
            </a:extLst>
          </p:cNvPr>
          <p:cNvSpPr/>
          <p:nvPr/>
        </p:nvSpPr>
        <p:spPr>
          <a:xfrm>
            <a:off x="9065054" y="3982887"/>
            <a:ext cx="850855" cy="217298"/>
          </a:xfrm>
          <a:prstGeom prst="rect">
            <a:avLst/>
          </a:prstGeom>
        </p:spPr>
        <p:txBody>
          <a:bodyPr wrap="square" lIns="0" tIns="0" rIns="0" bIns="0">
            <a:noAutofit/>
          </a:bodyPr>
          <a:lstStyle/>
          <a:p>
            <a:pPr algn="ctr" defTabSz="1088449"/>
            <a:r>
              <a:rPr lang="en-US" sz="900">
                <a:solidFill>
                  <a:srgbClr val="FFFFFF"/>
                </a:solidFill>
                <a:latin typeface="Arial"/>
              </a:rPr>
              <a:t>Caching</a:t>
            </a:r>
          </a:p>
        </p:txBody>
      </p:sp>
      <p:sp>
        <p:nvSpPr>
          <p:cNvPr id="139" name="Rectangle 138">
            <a:extLst>
              <a:ext uri="{FF2B5EF4-FFF2-40B4-BE49-F238E27FC236}">
                <a16:creationId xmlns:a16="http://schemas.microsoft.com/office/drawing/2014/main" id="{96DBD946-868E-4B99-BF82-CA6E3DE4D74E}"/>
              </a:ext>
            </a:extLst>
          </p:cNvPr>
          <p:cNvSpPr/>
          <p:nvPr/>
        </p:nvSpPr>
        <p:spPr>
          <a:xfrm>
            <a:off x="8202947" y="3982887"/>
            <a:ext cx="850855" cy="217298"/>
          </a:xfrm>
          <a:prstGeom prst="rect">
            <a:avLst/>
          </a:prstGeom>
        </p:spPr>
        <p:txBody>
          <a:bodyPr wrap="square" lIns="0" tIns="0" rIns="0" bIns="0">
            <a:noAutofit/>
          </a:bodyPr>
          <a:lstStyle/>
          <a:p>
            <a:pPr algn="ctr" defTabSz="1088449"/>
            <a:r>
              <a:rPr lang="en-US" sz="900">
                <a:solidFill>
                  <a:srgbClr val="FFFFFF"/>
                </a:solidFill>
                <a:latin typeface="Arial"/>
              </a:rPr>
              <a:t>Replication</a:t>
            </a:r>
          </a:p>
        </p:txBody>
      </p:sp>
      <p:sp>
        <p:nvSpPr>
          <p:cNvPr id="140" name="Rectangle 139">
            <a:extLst>
              <a:ext uri="{FF2B5EF4-FFF2-40B4-BE49-F238E27FC236}">
                <a16:creationId xmlns:a16="http://schemas.microsoft.com/office/drawing/2014/main" id="{3B29B092-FC0F-40A0-B041-3157F3A20550}"/>
              </a:ext>
            </a:extLst>
          </p:cNvPr>
          <p:cNvSpPr/>
          <p:nvPr/>
        </p:nvSpPr>
        <p:spPr>
          <a:xfrm>
            <a:off x="4528597" y="3982887"/>
            <a:ext cx="850855"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Spatial</a:t>
            </a:r>
            <a:endParaRPr lang="en-US" sz="900">
              <a:solidFill>
                <a:srgbClr val="FFFFFF"/>
              </a:solidFill>
              <a:latin typeface="Arial"/>
            </a:endParaRPr>
          </a:p>
        </p:txBody>
      </p:sp>
      <p:sp>
        <p:nvSpPr>
          <p:cNvPr id="141" name="Rectangle 140">
            <a:extLst>
              <a:ext uri="{FF2B5EF4-FFF2-40B4-BE49-F238E27FC236}">
                <a16:creationId xmlns:a16="http://schemas.microsoft.com/office/drawing/2014/main" id="{33CA9012-1332-4388-8A44-E13AE11C3E81}"/>
              </a:ext>
            </a:extLst>
          </p:cNvPr>
          <p:cNvSpPr/>
          <p:nvPr/>
        </p:nvSpPr>
        <p:spPr>
          <a:xfrm>
            <a:off x="6803674" y="4735372"/>
            <a:ext cx="691670"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Machine</a:t>
            </a:r>
          </a:p>
          <a:p>
            <a:pPr algn="ctr" defTabSz="1088449"/>
            <a:r>
              <a:rPr lang="en-US" sz="900" kern="0">
                <a:solidFill>
                  <a:srgbClr val="FFFFFF"/>
                </a:solidFill>
                <a:latin typeface="Arial"/>
                <a:ea typeface="Arial Unicode MS" pitchFamily="34" charset="-128"/>
              </a:rPr>
              <a:t>Learning</a:t>
            </a:r>
            <a:endParaRPr lang="en-US" sz="900">
              <a:solidFill>
                <a:srgbClr val="FFFFFF"/>
              </a:solidFill>
              <a:latin typeface="Arial"/>
            </a:endParaRPr>
          </a:p>
        </p:txBody>
      </p:sp>
      <p:sp>
        <p:nvSpPr>
          <p:cNvPr id="142" name="Rectangle 141">
            <a:extLst>
              <a:ext uri="{FF2B5EF4-FFF2-40B4-BE49-F238E27FC236}">
                <a16:creationId xmlns:a16="http://schemas.microsoft.com/office/drawing/2014/main" id="{AE535AE5-16EF-4DA6-BDCB-6704F0BC703D}"/>
              </a:ext>
            </a:extLst>
          </p:cNvPr>
          <p:cNvSpPr/>
          <p:nvPr/>
        </p:nvSpPr>
        <p:spPr>
          <a:xfrm>
            <a:off x="6081153" y="4735372"/>
            <a:ext cx="691670"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Predictive</a:t>
            </a:r>
          </a:p>
          <a:p>
            <a:pPr algn="ctr" defTabSz="1088449"/>
            <a:r>
              <a:rPr lang="en-US" sz="900" kern="0">
                <a:solidFill>
                  <a:srgbClr val="FFFFFF"/>
                </a:solidFill>
                <a:latin typeface="Arial"/>
                <a:ea typeface="Arial Unicode MS" pitchFamily="34" charset="-128"/>
              </a:rPr>
              <a:t>Modeling</a:t>
            </a:r>
            <a:endParaRPr lang="en-US" sz="900">
              <a:solidFill>
                <a:srgbClr val="FFFFFF"/>
              </a:solidFill>
              <a:latin typeface="Arial"/>
            </a:endParaRPr>
          </a:p>
        </p:txBody>
      </p:sp>
      <p:sp>
        <p:nvSpPr>
          <p:cNvPr id="143" name="Rectangle 142">
            <a:extLst>
              <a:ext uri="{FF2B5EF4-FFF2-40B4-BE49-F238E27FC236}">
                <a16:creationId xmlns:a16="http://schemas.microsoft.com/office/drawing/2014/main" id="{A160C6F2-00CA-49AA-B206-959DE70A9A0D}"/>
              </a:ext>
            </a:extLst>
          </p:cNvPr>
          <p:cNvSpPr/>
          <p:nvPr/>
        </p:nvSpPr>
        <p:spPr>
          <a:xfrm>
            <a:off x="5351389" y="4735372"/>
            <a:ext cx="691670"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Streaming</a:t>
            </a:r>
          </a:p>
          <a:p>
            <a:pPr algn="ctr" defTabSz="1088449"/>
            <a:r>
              <a:rPr lang="en-US" sz="900" kern="0">
                <a:solidFill>
                  <a:srgbClr val="FFFFFF"/>
                </a:solidFill>
                <a:latin typeface="Arial"/>
                <a:ea typeface="Arial Unicode MS" pitchFamily="34" charset="-128"/>
              </a:rPr>
              <a:t>Analytics</a:t>
            </a:r>
            <a:endParaRPr lang="en-US" sz="900">
              <a:solidFill>
                <a:srgbClr val="FFFFFF"/>
              </a:solidFill>
              <a:latin typeface="Arial"/>
            </a:endParaRPr>
          </a:p>
        </p:txBody>
      </p:sp>
      <p:sp>
        <p:nvSpPr>
          <p:cNvPr id="144" name="Rectangle 143">
            <a:extLst>
              <a:ext uri="{FF2B5EF4-FFF2-40B4-BE49-F238E27FC236}">
                <a16:creationId xmlns:a16="http://schemas.microsoft.com/office/drawing/2014/main" id="{410DD8C3-9924-4D82-AC39-0EF3C21E7998}"/>
              </a:ext>
            </a:extLst>
          </p:cNvPr>
          <p:cNvSpPr/>
          <p:nvPr/>
        </p:nvSpPr>
        <p:spPr>
          <a:xfrm>
            <a:off x="4541057" y="4735372"/>
            <a:ext cx="850855"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Search &amp;</a:t>
            </a:r>
          </a:p>
          <a:p>
            <a:pPr algn="ctr" defTabSz="1088449"/>
            <a:r>
              <a:rPr lang="en-US" sz="900" kern="0">
                <a:solidFill>
                  <a:srgbClr val="FFFFFF"/>
                </a:solidFill>
                <a:latin typeface="Arial"/>
                <a:ea typeface="Arial Unicode MS" pitchFamily="34" charset="-128"/>
              </a:rPr>
              <a:t>Text Analysis</a:t>
            </a:r>
            <a:endParaRPr lang="en-US" sz="900">
              <a:solidFill>
                <a:srgbClr val="FFFFFF"/>
              </a:solidFill>
              <a:latin typeface="Arial"/>
            </a:endParaRPr>
          </a:p>
        </p:txBody>
      </p:sp>
      <p:grpSp>
        <p:nvGrpSpPr>
          <p:cNvPr id="145" name="Group 144">
            <a:extLst>
              <a:ext uri="{FF2B5EF4-FFF2-40B4-BE49-F238E27FC236}">
                <a16:creationId xmlns:a16="http://schemas.microsoft.com/office/drawing/2014/main" id="{FE910006-AFA9-4F3B-9BCD-68705F349146}"/>
              </a:ext>
            </a:extLst>
          </p:cNvPr>
          <p:cNvGrpSpPr/>
          <p:nvPr/>
        </p:nvGrpSpPr>
        <p:grpSpPr>
          <a:xfrm>
            <a:off x="5432816" y="5532788"/>
            <a:ext cx="850855" cy="803352"/>
            <a:chOff x="5115850" y="4984682"/>
            <a:chExt cx="850855" cy="803352"/>
          </a:xfrm>
        </p:grpSpPr>
        <p:pic>
          <p:nvPicPr>
            <p:cNvPr id="146" name="Picture 145">
              <a:extLst>
                <a:ext uri="{FF2B5EF4-FFF2-40B4-BE49-F238E27FC236}">
                  <a16:creationId xmlns:a16="http://schemas.microsoft.com/office/drawing/2014/main" id="{0B423B7E-6589-415F-8D63-66C4E592ED93}"/>
                </a:ext>
              </a:extLst>
            </p:cNvPr>
            <p:cNvPicPr>
              <a:picLocks noChangeAspect="1"/>
            </p:cNvPicPr>
            <p:nvPr/>
          </p:nvPicPr>
          <p:blipFill>
            <a:blip r:embed="rId21" cstate="screen">
              <a:extLst>
                <a:ext uri="{28A0092B-C50C-407E-A947-70E740481C1C}">
                  <a14:useLocalDpi xmlns:a14="http://schemas.microsoft.com/office/drawing/2010/main"/>
                </a:ext>
              </a:extLst>
            </a:blip>
            <a:srcRect/>
            <a:stretch/>
          </p:blipFill>
          <p:spPr>
            <a:xfrm>
              <a:off x="5303393" y="4984682"/>
              <a:ext cx="468558" cy="468557"/>
            </a:xfrm>
            <a:prstGeom prst="rect">
              <a:avLst/>
            </a:prstGeom>
          </p:spPr>
        </p:pic>
        <p:sp>
          <p:nvSpPr>
            <p:cNvPr id="147" name="Rectangle 146">
              <a:extLst>
                <a:ext uri="{FF2B5EF4-FFF2-40B4-BE49-F238E27FC236}">
                  <a16:creationId xmlns:a16="http://schemas.microsoft.com/office/drawing/2014/main" id="{FA6CC400-6963-48CA-810F-466F6BB33EBC}"/>
                </a:ext>
              </a:extLst>
            </p:cNvPr>
            <p:cNvSpPr/>
            <p:nvPr/>
          </p:nvSpPr>
          <p:spPr>
            <a:xfrm>
              <a:off x="5115850" y="5440357"/>
              <a:ext cx="850855"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Multi-Tier</a:t>
              </a:r>
            </a:p>
            <a:p>
              <a:pPr algn="ctr" defTabSz="1088449"/>
              <a:r>
                <a:rPr lang="en-US" sz="900" kern="0">
                  <a:solidFill>
                    <a:srgbClr val="FFFFFF"/>
                  </a:solidFill>
                  <a:latin typeface="Arial"/>
                  <a:ea typeface="Arial Unicode MS" pitchFamily="34" charset="-128"/>
                </a:rPr>
                <a:t>Storage</a:t>
              </a:r>
              <a:endParaRPr lang="en-US" sz="900">
                <a:solidFill>
                  <a:srgbClr val="FFFFFF"/>
                </a:solidFill>
                <a:latin typeface="Arial"/>
              </a:endParaRPr>
            </a:p>
          </p:txBody>
        </p:sp>
      </p:grpSp>
      <p:grpSp>
        <p:nvGrpSpPr>
          <p:cNvPr id="148" name="Group 147">
            <a:extLst>
              <a:ext uri="{FF2B5EF4-FFF2-40B4-BE49-F238E27FC236}">
                <a16:creationId xmlns:a16="http://schemas.microsoft.com/office/drawing/2014/main" id="{52E0701E-67F6-46D3-817F-4C4540F46C8C}"/>
              </a:ext>
            </a:extLst>
          </p:cNvPr>
          <p:cNvGrpSpPr/>
          <p:nvPr/>
        </p:nvGrpSpPr>
        <p:grpSpPr>
          <a:xfrm>
            <a:off x="1119820" y="5547586"/>
            <a:ext cx="1093117" cy="788554"/>
            <a:chOff x="1119820" y="4999480"/>
            <a:chExt cx="1093117" cy="788554"/>
          </a:xfrm>
        </p:grpSpPr>
        <p:pic>
          <p:nvPicPr>
            <p:cNvPr id="149" name="Picture 148">
              <a:extLst>
                <a:ext uri="{FF2B5EF4-FFF2-40B4-BE49-F238E27FC236}">
                  <a16:creationId xmlns:a16="http://schemas.microsoft.com/office/drawing/2014/main" id="{9A2B4077-BFDE-4956-A8E0-3615A66C86C1}"/>
                </a:ext>
              </a:extLst>
            </p:cNvPr>
            <p:cNvPicPr>
              <a:picLocks noChangeAspect="1"/>
            </p:cNvPicPr>
            <p:nvPr/>
          </p:nvPicPr>
          <p:blipFill>
            <a:blip r:embed="rId22" cstate="screen">
              <a:extLst>
                <a:ext uri="{28A0092B-C50C-407E-A947-70E740481C1C}">
                  <a14:useLocalDpi xmlns:a14="http://schemas.microsoft.com/office/drawing/2010/main"/>
                </a:ext>
              </a:extLst>
            </a:blip>
            <a:srcRect/>
            <a:stretch/>
          </p:blipFill>
          <p:spPr>
            <a:xfrm>
              <a:off x="1449076" y="4999480"/>
              <a:ext cx="434603" cy="379414"/>
            </a:xfrm>
            <a:prstGeom prst="rect">
              <a:avLst/>
            </a:prstGeom>
          </p:spPr>
        </p:pic>
        <p:sp>
          <p:nvSpPr>
            <p:cNvPr id="150" name="Rectangle 149">
              <a:extLst>
                <a:ext uri="{FF2B5EF4-FFF2-40B4-BE49-F238E27FC236}">
                  <a16:creationId xmlns:a16="http://schemas.microsoft.com/office/drawing/2014/main" id="{5B09DC92-BFC6-44FA-90F7-06856F917CEC}"/>
                </a:ext>
              </a:extLst>
            </p:cNvPr>
            <p:cNvSpPr/>
            <p:nvPr/>
          </p:nvSpPr>
          <p:spPr>
            <a:xfrm>
              <a:off x="1119820" y="5440357"/>
              <a:ext cx="1093117" cy="347677"/>
            </a:xfrm>
            <a:prstGeom prst="rect">
              <a:avLst/>
            </a:prstGeom>
          </p:spPr>
          <p:txBody>
            <a:bodyPr wrap="square" lIns="0" tIns="0" rIns="0" bIns="0">
              <a:noAutofit/>
            </a:bodyPr>
            <a:lstStyle/>
            <a:p>
              <a:pPr algn="ctr" defTabSz="1088449"/>
              <a:r>
                <a:rPr lang="en-US" sz="900">
                  <a:solidFill>
                    <a:srgbClr val="FFFFFF"/>
                  </a:solidFill>
                  <a:latin typeface="Arial"/>
                </a:rPr>
                <a:t>Columnar</a:t>
              </a:r>
              <a:br>
                <a:rPr lang="en-US" sz="900">
                  <a:solidFill>
                    <a:srgbClr val="FFFFFF"/>
                  </a:solidFill>
                  <a:latin typeface="Arial"/>
                </a:rPr>
              </a:br>
              <a:r>
                <a:rPr lang="en-US" sz="900">
                  <a:solidFill>
                    <a:srgbClr val="FFFFFF"/>
                  </a:solidFill>
                  <a:latin typeface="Arial"/>
                </a:rPr>
                <a:t>Store</a:t>
              </a:r>
            </a:p>
          </p:txBody>
        </p:sp>
      </p:grpSp>
      <p:grpSp>
        <p:nvGrpSpPr>
          <p:cNvPr id="151" name="Group 150">
            <a:extLst>
              <a:ext uri="{FF2B5EF4-FFF2-40B4-BE49-F238E27FC236}">
                <a16:creationId xmlns:a16="http://schemas.microsoft.com/office/drawing/2014/main" id="{F8953E38-33E6-435D-A658-23C1FD750AF0}"/>
              </a:ext>
            </a:extLst>
          </p:cNvPr>
          <p:cNvGrpSpPr/>
          <p:nvPr/>
        </p:nvGrpSpPr>
        <p:grpSpPr>
          <a:xfrm>
            <a:off x="2198069" y="5541809"/>
            <a:ext cx="1093117" cy="794331"/>
            <a:chOff x="2076313" y="4993703"/>
            <a:chExt cx="1093117" cy="794331"/>
          </a:xfrm>
        </p:grpSpPr>
        <p:pic>
          <p:nvPicPr>
            <p:cNvPr id="152" name="Picture 151">
              <a:extLst>
                <a:ext uri="{FF2B5EF4-FFF2-40B4-BE49-F238E27FC236}">
                  <a16:creationId xmlns:a16="http://schemas.microsoft.com/office/drawing/2014/main" id="{BA88CAAD-DF53-4846-BB0C-EDBDD9848E35}"/>
                </a:ext>
              </a:extLst>
            </p:cNvPr>
            <p:cNvPicPr>
              <a:picLocks noChangeAspect="1"/>
            </p:cNvPicPr>
            <p:nvPr/>
          </p:nvPicPr>
          <p:blipFill>
            <a:blip r:embed="rId23" cstate="screen">
              <a:extLst>
                <a:ext uri="{28A0092B-C50C-407E-A947-70E740481C1C}">
                  <a14:useLocalDpi xmlns:a14="http://schemas.microsoft.com/office/drawing/2010/main"/>
                </a:ext>
              </a:extLst>
            </a:blip>
            <a:srcRect/>
            <a:stretch/>
          </p:blipFill>
          <p:spPr>
            <a:xfrm>
              <a:off x="2416095" y="4993703"/>
              <a:ext cx="398912" cy="378277"/>
            </a:xfrm>
            <a:prstGeom prst="rect">
              <a:avLst/>
            </a:prstGeom>
          </p:spPr>
        </p:pic>
        <p:sp>
          <p:nvSpPr>
            <p:cNvPr id="153" name="Rectangle 152">
              <a:extLst>
                <a:ext uri="{FF2B5EF4-FFF2-40B4-BE49-F238E27FC236}">
                  <a16:creationId xmlns:a16="http://schemas.microsoft.com/office/drawing/2014/main" id="{B181DA0F-1BF2-45D4-AE2C-B3F7BF53B01A}"/>
                </a:ext>
              </a:extLst>
            </p:cNvPr>
            <p:cNvSpPr/>
            <p:nvPr/>
          </p:nvSpPr>
          <p:spPr>
            <a:xfrm>
              <a:off x="2076313" y="5440357"/>
              <a:ext cx="1093117" cy="347677"/>
            </a:xfrm>
            <a:prstGeom prst="rect">
              <a:avLst/>
            </a:prstGeom>
          </p:spPr>
          <p:txBody>
            <a:bodyPr wrap="square" lIns="0" tIns="0" rIns="0" bIns="0">
              <a:noAutofit/>
            </a:bodyPr>
            <a:lstStyle/>
            <a:p>
              <a:pPr algn="ctr" defTabSz="1088449"/>
              <a:r>
                <a:rPr lang="en-US" sz="900">
                  <a:solidFill>
                    <a:srgbClr val="FFFFFF"/>
                  </a:solidFill>
                  <a:latin typeface="Arial"/>
                </a:rPr>
                <a:t>Multi-Core &amp;</a:t>
              </a:r>
            </a:p>
            <a:p>
              <a:pPr algn="ctr" defTabSz="1088449"/>
              <a:r>
                <a:rPr lang="en-US" sz="900">
                  <a:solidFill>
                    <a:srgbClr val="FFFFFF"/>
                  </a:solidFill>
                  <a:latin typeface="Arial"/>
                </a:rPr>
                <a:t>Parallelization</a:t>
              </a:r>
            </a:p>
          </p:txBody>
        </p:sp>
      </p:grpSp>
      <p:grpSp>
        <p:nvGrpSpPr>
          <p:cNvPr id="154" name="Group 153">
            <a:extLst>
              <a:ext uri="{FF2B5EF4-FFF2-40B4-BE49-F238E27FC236}">
                <a16:creationId xmlns:a16="http://schemas.microsoft.com/office/drawing/2014/main" id="{ADB805D7-B451-42DB-9568-870AA0767393}"/>
              </a:ext>
            </a:extLst>
          </p:cNvPr>
          <p:cNvGrpSpPr/>
          <p:nvPr/>
        </p:nvGrpSpPr>
        <p:grpSpPr>
          <a:xfrm>
            <a:off x="3276318" y="5524870"/>
            <a:ext cx="1093117" cy="811270"/>
            <a:chOff x="3117836" y="4976764"/>
            <a:chExt cx="1093117" cy="811270"/>
          </a:xfrm>
        </p:grpSpPr>
        <p:pic>
          <p:nvPicPr>
            <p:cNvPr id="155" name="Picture 154">
              <a:extLst>
                <a:ext uri="{FF2B5EF4-FFF2-40B4-BE49-F238E27FC236}">
                  <a16:creationId xmlns:a16="http://schemas.microsoft.com/office/drawing/2014/main" id="{8DA689B8-D96F-4BE7-B1FB-3E05758EC385}"/>
                </a:ext>
              </a:extLst>
            </p:cNvPr>
            <p:cNvPicPr>
              <a:picLocks noChangeAspect="1"/>
            </p:cNvPicPr>
            <p:nvPr/>
          </p:nvPicPr>
          <p:blipFill>
            <a:blip r:embed="rId24" cstate="screen">
              <a:extLst>
                <a:ext uri="{28A0092B-C50C-407E-A947-70E740481C1C}">
                  <a14:useLocalDpi xmlns:a14="http://schemas.microsoft.com/office/drawing/2010/main"/>
                </a:ext>
              </a:extLst>
            </a:blip>
            <a:srcRect/>
            <a:stretch/>
          </p:blipFill>
          <p:spPr>
            <a:xfrm>
              <a:off x="3458610" y="4976764"/>
              <a:ext cx="400197" cy="400196"/>
            </a:xfrm>
            <a:prstGeom prst="rect">
              <a:avLst/>
            </a:prstGeom>
          </p:spPr>
        </p:pic>
        <p:sp>
          <p:nvSpPr>
            <p:cNvPr id="156" name="Rectangle 155">
              <a:extLst>
                <a:ext uri="{FF2B5EF4-FFF2-40B4-BE49-F238E27FC236}">
                  <a16:creationId xmlns:a16="http://schemas.microsoft.com/office/drawing/2014/main" id="{B40030FC-C84B-4026-B358-9B157F4583CB}"/>
                </a:ext>
              </a:extLst>
            </p:cNvPr>
            <p:cNvSpPr/>
            <p:nvPr/>
          </p:nvSpPr>
          <p:spPr>
            <a:xfrm>
              <a:off x="3117836" y="5440357"/>
              <a:ext cx="1093117" cy="347677"/>
            </a:xfrm>
            <a:prstGeom prst="rect">
              <a:avLst/>
            </a:prstGeom>
          </p:spPr>
          <p:txBody>
            <a:bodyPr wrap="square" lIns="0" tIns="0" rIns="0" bIns="0">
              <a:noAutofit/>
            </a:bodyPr>
            <a:lstStyle/>
            <a:p>
              <a:pPr algn="ctr" defTabSz="1088449"/>
              <a:r>
                <a:rPr lang="en-US" sz="900">
                  <a:solidFill>
                    <a:srgbClr val="FFFFFF"/>
                  </a:solidFill>
                  <a:latin typeface="Arial"/>
                </a:rPr>
                <a:t>Advanced</a:t>
              </a:r>
            </a:p>
            <a:p>
              <a:pPr algn="ctr" defTabSz="1088449"/>
              <a:r>
                <a:rPr lang="en-US" sz="900">
                  <a:solidFill>
                    <a:srgbClr val="FFFFFF"/>
                  </a:solidFill>
                  <a:latin typeface="Arial"/>
                </a:rPr>
                <a:t>Compression</a:t>
              </a:r>
            </a:p>
          </p:txBody>
        </p:sp>
      </p:grpSp>
      <p:grpSp>
        <p:nvGrpSpPr>
          <p:cNvPr id="157" name="Group 156">
            <a:extLst>
              <a:ext uri="{FF2B5EF4-FFF2-40B4-BE49-F238E27FC236}">
                <a16:creationId xmlns:a16="http://schemas.microsoft.com/office/drawing/2014/main" id="{46884A21-B959-4394-9FF8-E05F46D955AE}"/>
              </a:ext>
            </a:extLst>
          </p:cNvPr>
          <p:cNvGrpSpPr/>
          <p:nvPr/>
        </p:nvGrpSpPr>
        <p:grpSpPr>
          <a:xfrm>
            <a:off x="4354567" y="5572122"/>
            <a:ext cx="1093117" cy="633639"/>
            <a:chOff x="4042693" y="5024016"/>
            <a:chExt cx="1093117" cy="633639"/>
          </a:xfrm>
        </p:grpSpPr>
        <p:pic>
          <p:nvPicPr>
            <p:cNvPr id="158" name="Picture 157">
              <a:extLst>
                <a:ext uri="{FF2B5EF4-FFF2-40B4-BE49-F238E27FC236}">
                  <a16:creationId xmlns:a16="http://schemas.microsoft.com/office/drawing/2014/main" id="{5785D758-ED3F-4D08-8AA0-0E5F167CEBD3}"/>
                </a:ext>
              </a:extLst>
            </p:cNvPr>
            <p:cNvPicPr>
              <a:picLocks noChangeAspect="1"/>
            </p:cNvPicPr>
            <p:nvPr/>
          </p:nvPicPr>
          <p:blipFill>
            <a:blip r:embed="rId25" cstate="screen">
              <a:extLst>
                <a:ext uri="{28A0092B-C50C-407E-A947-70E740481C1C}">
                  <a14:useLocalDpi xmlns:a14="http://schemas.microsoft.com/office/drawing/2010/main"/>
                </a:ext>
              </a:extLst>
            </a:blip>
            <a:srcRect/>
            <a:stretch/>
          </p:blipFill>
          <p:spPr>
            <a:xfrm>
              <a:off x="4382323" y="5024016"/>
              <a:ext cx="426242" cy="392414"/>
            </a:xfrm>
            <a:prstGeom prst="rect">
              <a:avLst/>
            </a:prstGeom>
          </p:spPr>
        </p:pic>
        <p:sp>
          <p:nvSpPr>
            <p:cNvPr id="159" name="Rectangle 158">
              <a:extLst>
                <a:ext uri="{FF2B5EF4-FFF2-40B4-BE49-F238E27FC236}">
                  <a16:creationId xmlns:a16="http://schemas.microsoft.com/office/drawing/2014/main" id="{8303A727-EFF3-456F-93D4-5E256F76DE02}"/>
                </a:ext>
              </a:extLst>
            </p:cNvPr>
            <p:cNvSpPr/>
            <p:nvPr/>
          </p:nvSpPr>
          <p:spPr>
            <a:xfrm>
              <a:off x="4042693" y="5440357"/>
              <a:ext cx="1093117" cy="217298"/>
            </a:xfrm>
            <a:prstGeom prst="rect">
              <a:avLst/>
            </a:prstGeom>
          </p:spPr>
          <p:txBody>
            <a:bodyPr wrap="square" lIns="0" tIns="0" rIns="0" bIns="0">
              <a:noAutofit/>
            </a:bodyPr>
            <a:lstStyle/>
            <a:p>
              <a:pPr algn="ctr" defTabSz="1088449"/>
              <a:r>
                <a:rPr lang="en-US" sz="900">
                  <a:solidFill>
                    <a:srgbClr val="FFFFFF"/>
                  </a:solidFill>
                  <a:latin typeface="Arial"/>
                </a:rPr>
                <a:t>Multi-tenancy</a:t>
              </a:r>
            </a:p>
          </p:txBody>
        </p:sp>
      </p:grpSp>
      <p:grpSp>
        <p:nvGrpSpPr>
          <p:cNvPr id="160" name="Group 159">
            <a:extLst>
              <a:ext uri="{FF2B5EF4-FFF2-40B4-BE49-F238E27FC236}">
                <a16:creationId xmlns:a16="http://schemas.microsoft.com/office/drawing/2014/main" id="{A14BB864-69D5-427F-B759-B44B983DDD95}"/>
              </a:ext>
            </a:extLst>
          </p:cNvPr>
          <p:cNvGrpSpPr/>
          <p:nvPr/>
        </p:nvGrpSpPr>
        <p:grpSpPr>
          <a:xfrm>
            <a:off x="6268803" y="5585345"/>
            <a:ext cx="1093117" cy="750795"/>
            <a:chOff x="5929472" y="5037239"/>
            <a:chExt cx="1093117" cy="750795"/>
          </a:xfrm>
        </p:grpSpPr>
        <p:pic>
          <p:nvPicPr>
            <p:cNvPr id="161" name="Picture 160">
              <a:extLst>
                <a:ext uri="{FF2B5EF4-FFF2-40B4-BE49-F238E27FC236}">
                  <a16:creationId xmlns:a16="http://schemas.microsoft.com/office/drawing/2014/main" id="{DCDAD51F-80E5-461F-A2EF-B04A7B528389}"/>
                </a:ext>
              </a:extLst>
            </p:cNvPr>
            <p:cNvPicPr>
              <a:picLocks noChangeAspect="1"/>
            </p:cNvPicPr>
            <p:nvPr/>
          </p:nvPicPr>
          <p:blipFill>
            <a:blip r:embed="rId26" cstate="screen">
              <a:extLst>
                <a:ext uri="{28A0092B-C50C-407E-A947-70E740481C1C}">
                  <a14:useLocalDpi xmlns:a14="http://schemas.microsoft.com/office/drawing/2010/main"/>
                </a:ext>
              </a:extLst>
            </a:blip>
            <a:srcRect/>
            <a:stretch/>
          </p:blipFill>
          <p:spPr>
            <a:xfrm>
              <a:off x="6284676" y="5037239"/>
              <a:ext cx="379958" cy="360306"/>
            </a:xfrm>
            <a:prstGeom prst="rect">
              <a:avLst/>
            </a:prstGeom>
          </p:spPr>
        </p:pic>
        <p:sp>
          <p:nvSpPr>
            <p:cNvPr id="162" name="Rectangle 161">
              <a:extLst>
                <a:ext uri="{FF2B5EF4-FFF2-40B4-BE49-F238E27FC236}">
                  <a16:creationId xmlns:a16="http://schemas.microsoft.com/office/drawing/2014/main" id="{66E7570B-3947-4B5E-8B28-84B8F59DCA41}"/>
                </a:ext>
              </a:extLst>
            </p:cNvPr>
            <p:cNvSpPr/>
            <p:nvPr/>
          </p:nvSpPr>
          <p:spPr>
            <a:xfrm>
              <a:off x="5929472" y="5440357"/>
              <a:ext cx="1093117" cy="347677"/>
            </a:xfrm>
            <a:prstGeom prst="rect">
              <a:avLst/>
            </a:prstGeom>
          </p:spPr>
          <p:txBody>
            <a:bodyPr wrap="square" lIns="0" tIns="0" rIns="0" bIns="0">
              <a:noAutofit/>
            </a:bodyPr>
            <a:lstStyle/>
            <a:p>
              <a:pPr algn="ctr" defTabSz="1088449"/>
              <a:r>
                <a:rPr lang="en-US" sz="900">
                  <a:solidFill>
                    <a:srgbClr val="FFFFFF"/>
                  </a:solidFill>
                  <a:latin typeface="Arial"/>
                </a:rPr>
                <a:t>Data</a:t>
              </a:r>
            </a:p>
            <a:p>
              <a:pPr algn="ctr" defTabSz="1088449"/>
              <a:r>
                <a:rPr lang="en-US" sz="900">
                  <a:solidFill>
                    <a:srgbClr val="FFFFFF"/>
                  </a:solidFill>
                  <a:latin typeface="Arial"/>
                </a:rPr>
                <a:t>Modeling</a:t>
              </a:r>
            </a:p>
          </p:txBody>
        </p:sp>
      </p:grpSp>
      <p:grpSp>
        <p:nvGrpSpPr>
          <p:cNvPr id="163" name="Group 162">
            <a:extLst>
              <a:ext uri="{FF2B5EF4-FFF2-40B4-BE49-F238E27FC236}">
                <a16:creationId xmlns:a16="http://schemas.microsoft.com/office/drawing/2014/main" id="{58147846-8763-4D65-9780-098638D20AF4}"/>
              </a:ext>
            </a:extLst>
          </p:cNvPr>
          <p:cNvGrpSpPr/>
          <p:nvPr/>
        </p:nvGrpSpPr>
        <p:grpSpPr>
          <a:xfrm>
            <a:off x="9855013" y="5462186"/>
            <a:ext cx="1066884" cy="873954"/>
            <a:chOff x="9855013" y="4914080"/>
            <a:chExt cx="1066884" cy="873954"/>
          </a:xfrm>
        </p:grpSpPr>
        <p:pic>
          <p:nvPicPr>
            <p:cNvPr id="164" name="Picture 163" descr="Logo&#10;&#10;Description automatically generated">
              <a:extLst>
                <a:ext uri="{FF2B5EF4-FFF2-40B4-BE49-F238E27FC236}">
                  <a16:creationId xmlns:a16="http://schemas.microsoft.com/office/drawing/2014/main" id="{AB28FDCB-6AA3-4996-A4E5-B7532193AE11}"/>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0134678" y="4914080"/>
              <a:ext cx="557420" cy="557961"/>
            </a:xfrm>
            <a:prstGeom prst="rect">
              <a:avLst/>
            </a:prstGeom>
          </p:spPr>
        </p:pic>
        <p:sp>
          <p:nvSpPr>
            <p:cNvPr id="165" name="Rectangle 164">
              <a:extLst>
                <a:ext uri="{FF2B5EF4-FFF2-40B4-BE49-F238E27FC236}">
                  <a16:creationId xmlns:a16="http://schemas.microsoft.com/office/drawing/2014/main" id="{15339662-14EE-4CBD-9101-7A8D41526C4F}"/>
                </a:ext>
              </a:extLst>
            </p:cNvPr>
            <p:cNvSpPr/>
            <p:nvPr/>
          </p:nvSpPr>
          <p:spPr>
            <a:xfrm>
              <a:off x="9855013" y="5440357"/>
              <a:ext cx="1066884"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rPr>
                <a:t>High Availability &amp;</a:t>
              </a:r>
            </a:p>
            <a:p>
              <a:pPr algn="ctr" defTabSz="1088449"/>
              <a:r>
                <a:rPr lang="en-US" sz="900" kern="0">
                  <a:solidFill>
                    <a:srgbClr val="FFFFFF"/>
                  </a:solidFill>
                  <a:latin typeface="Arial"/>
                  <a:ea typeface="Arial Unicode MS" pitchFamily="34" charset="-128"/>
                </a:rPr>
                <a:t>Disaster Recovery</a:t>
              </a:r>
            </a:p>
          </p:txBody>
        </p:sp>
      </p:grpSp>
      <p:grpSp>
        <p:nvGrpSpPr>
          <p:cNvPr id="166" name="Group 165">
            <a:extLst>
              <a:ext uri="{FF2B5EF4-FFF2-40B4-BE49-F238E27FC236}">
                <a16:creationId xmlns:a16="http://schemas.microsoft.com/office/drawing/2014/main" id="{E6929DCE-588E-4720-9BD2-F7D4D95BB11F}"/>
              </a:ext>
            </a:extLst>
          </p:cNvPr>
          <p:cNvGrpSpPr/>
          <p:nvPr/>
        </p:nvGrpSpPr>
        <p:grpSpPr>
          <a:xfrm>
            <a:off x="7347052" y="5421964"/>
            <a:ext cx="850855" cy="783797"/>
            <a:chOff x="7084649" y="4873858"/>
            <a:chExt cx="850855" cy="783797"/>
          </a:xfrm>
        </p:grpSpPr>
        <p:pic>
          <p:nvPicPr>
            <p:cNvPr id="167" name="Picture 166" descr="A picture containing diagram&#10;&#10;Description automatically generated">
              <a:extLst>
                <a:ext uri="{FF2B5EF4-FFF2-40B4-BE49-F238E27FC236}">
                  <a16:creationId xmlns:a16="http://schemas.microsoft.com/office/drawing/2014/main" id="{7ECDBAA2-0E1E-4E54-A5D6-9FD6F9E6D0FD}"/>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198096" y="4873858"/>
              <a:ext cx="631899" cy="631899"/>
            </a:xfrm>
            <a:prstGeom prst="rect">
              <a:avLst/>
            </a:prstGeom>
          </p:spPr>
        </p:pic>
        <p:sp>
          <p:nvSpPr>
            <p:cNvPr id="168" name="Rectangle 167">
              <a:extLst>
                <a:ext uri="{FF2B5EF4-FFF2-40B4-BE49-F238E27FC236}">
                  <a16:creationId xmlns:a16="http://schemas.microsoft.com/office/drawing/2014/main" id="{F91D8131-F90D-4AD6-BF09-02FF84E57614}"/>
                </a:ext>
              </a:extLst>
            </p:cNvPr>
            <p:cNvSpPr/>
            <p:nvPr/>
          </p:nvSpPr>
          <p:spPr>
            <a:xfrm>
              <a:off x="7084649" y="5440357"/>
              <a:ext cx="850855" cy="217298"/>
            </a:xfrm>
            <a:prstGeom prst="rect">
              <a:avLst/>
            </a:prstGeom>
          </p:spPr>
          <p:txBody>
            <a:bodyPr wrap="square" lIns="0" tIns="0" rIns="0" bIns="0">
              <a:noAutofit/>
            </a:bodyPr>
            <a:lstStyle/>
            <a:p>
              <a:pPr algn="ctr" defTabSz="1088449"/>
              <a:r>
                <a:rPr lang="en-US" sz="900">
                  <a:solidFill>
                    <a:srgbClr val="FFFFFF"/>
                  </a:solidFill>
                  <a:latin typeface="Arial"/>
                </a:rPr>
                <a:t>Relational</a:t>
              </a:r>
            </a:p>
          </p:txBody>
        </p:sp>
      </p:grpSp>
      <p:sp>
        <p:nvSpPr>
          <p:cNvPr id="169" name="Rectangle 168">
            <a:extLst>
              <a:ext uri="{FF2B5EF4-FFF2-40B4-BE49-F238E27FC236}">
                <a16:creationId xmlns:a16="http://schemas.microsoft.com/office/drawing/2014/main" id="{F4841F4C-011C-481E-ACAB-A21BDFA63573}"/>
              </a:ext>
            </a:extLst>
          </p:cNvPr>
          <p:cNvSpPr/>
          <p:nvPr/>
        </p:nvSpPr>
        <p:spPr>
          <a:xfrm>
            <a:off x="1980626" y="4735372"/>
            <a:ext cx="1425710" cy="347677"/>
          </a:xfrm>
          <a:prstGeom prst="rect">
            <a:avLst/>
          </a:prstGeom>
        </p:spPr>
        <p:txBody>
          <a:bodyPr wrap="square" lIns="0" tIns="0" rIns="0" bIns="0">
            <a:noAutofit/>
          </a:bodyPr>
          <a:lstStyle/>
          <a:p>
            <a:pPr algn="ctr" defTabSz="1088449"/>
            <a:r>
              <a:rPr lang="en-US" sz="900">
                <a:solidFill>
                  <a:srgbClr val="FFFFFF"/>
                </a:solidFill>
                <a:latin typeface="Arial"/>
              </a:rPr>
              <a:t>Application Lifecycle</a:t>
            </a:r>
          </a:p>
          <a:p>
            <a:pPr algn="ctr" defTabSz="1088449"/>
            <a:r>
              <a:rPr lang="en-US" sz="900">
                <a:solidFill>
                  <a:srgbClr val="FFFFFF"/>
                </a:solidFill>
                <a:latin typeface="Arial"/>
              </a:rPr>
              <a:t>Management</a:t>
            </a:r>
          </a:p>
        </p:txBody>
      </p:sp>
      <p:sp>
        <p:nvSpPr>
          <p:cNvPr id="170" name="Rectangle 169">
            <a:extLst>
              <a:ext uri="{FF2B5EF4-FFF2-40B4-BE49-F238E27FC236}">
                <a16:creationId xmlns:a16="http://schemas.microsoft.com/office/drawing/2014/main" id="{00201301-D4FB-4908-9139-F1302AC9C72F}"/>
              </a:ext>
            </a:extLst>
          </p:cNvPr>
          <p:cNvSpPr/>
          <p:nvPr/>
        </p:nvSpPr>
        <p:spPr>
          <a:xfrm>
            <a:off x="1244157" y="4735372"/>
            <a:ext cx="1093117" cy="217298"/>
          </a:xfrm>
          <a:prstGeom prst="rect">
            <a:avLst/>
          </a:prstGeom>
        </p:spPr>
        <p:txBody>
          <a:bodyPr wrap="square" lIns="0" tIns="0" rIns="0" bIns="0">
            <a:noAutofit/>
          </a:bodyPr>
          <a:lstStyle/>
          <a:p>
            <a:pPr algn="ctr" defTabSz="1088449"/>
            <a:r>
              <a:rPr lang="en-US" sz="900">
                <a:solidFill>
                  <a:srgbClr val="FFFFFF"/>
                </a:solidFill>
                <a:latin typeface="Arial"/>
              </a:rPr>
              <a:t>SAP UI5</a:t>
            </a:r>
          </a:p>
        </p:txBody>
      </p:sp>
      <p:sp>
        <p:nvSpPr>
          <p:cNvPr id="171" name="Rectangle 170">
            <a:extLst>
              <a:ext uri="{FF2B5EF4-FFF2-40B4-BE49-F238E27FC236}">
                <a16:creationId xmlns:a16="http://schemas.microsoft.com/office/drawing/2014/main" id="{681FD301-1125-4283-A97C-B5846BCE355F}"/>
              </a:ext>
            </a:extLst>
          </p:cNvPr>
          <p:cNvSpPr/>
          <p:nvPr/>
        </p:nvSpPr>
        <p:spPr>
          <a:xfrm>
            <a:off x="3100089" y="4735372"/>
            <a:ext cx="1093117" cy="347677"/>
          </a:xfrm>
          <a:prstGeom prst="rect">
            <a:avLst/>
          </a:prstGeom>
        </p:spPr>
        <p:txBody>
          <a:bodyPr wrap="square" lIns="0" tIns="0" rIns="0" bIns="0">
            <a:noAutofit/>
          </a:bodyPr>
          <a:lstStyle/>
          <a:p>
            <a:pPr algn="ctr" defTabSz="1088449"/>
            <a:r>
              <a:rPr lang="en-US" sz="900">
                <a:solidFill>
                  <a:srgbClr val="FFFFFF"/>
                </a:solidFill>
                <a:latin typeface="Arial"/>
              </a:rPr>
              <a:t>Information</a:t>
            </a:r>
          </a:p>
          <a:p>
            <a:pPr algn="ctr" defTabSz="1088449"/>
            <a:r>
              <a:rPr lang="en-US" sz="900">
                <a:solidFill>
                  <a:srgbClr val="FFFFFF"/>
                </a:solidFill>
                <a:latin typeface="Arial"/>
              </a:rPr>
              <a:t>Modeling</a:t>
            </a:r>
          </a:p>
        </p:txBody>
      </p:sp>
      <p:sp>
        <p:nvSpPr>
          <p:cNvPr id="172" name="Rectangle 171">
            <a:extLst>
              <a:ext uri="{FF2B5EF4-FFF2-40B4-BE49-F238E27FC236}">
                <a16:creationId xmlns:a16="http://schemas.microsoft.com/office/drawing/2014/main" id="{773B1BD6-F670-4489-A070-DD8762533CF8}"/>
              </a:ext>
            </a:extLst>
          </p:cNvPr>
          <p:cNvSpPr/>
          <p:nvPr/>
        </p:nvSpPr>
        <p:spPr>
          <a:xfrm>
            <a:off x="1633105" y="3993253"/>
            <a:ext cx="1093116"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Application Runtimes</a:t>
            </a:r>
            <a:endParaRPr lang="en-US" sz="900">
              <a:solidFill>
                <a:srgbClr val="FFFFFF"/>
              </a:solidFill>
              <a:latin typeface="Arial"/>
            </a:endParaRPr>
          </a:p>
        </p:txBody>
      </p:sp>
      <p:sp>
        <p:nvSpPr>
          <p:cNvPr id="173" name="Rectangle 172">
            <a:extLst>
              <a:ext uri="{FF2B5EF4-FFF2-40B4-BE49-F238E27FC236}">
                <a16:creationId xmlns:a16="http://schemas.microsoft.com/office/drawing/2014/main" id="{CCAC2DC9-50E3-4184-8695-B9E97BFE76DA}"/>
              </a:ext>
            </a:extLst>
          </p:cNvPr>
          <p:cNvSpPr/>
          <p:nvPr/>
        </p:nvSpPr>
        <p:spPr>
          <a:xfrm>
            <a:off x="2692805" y="3982887"/>
            <a:ext cx="1093117" cy="217298"/>
          </a:xfrm>
          <a:prstGeom prst="rect">
            <a:avLst/>
          </a:prstGeom>
        </p:spPr>
        <p:txBody>
          <a:bodyPr wrap="square" lIns="0" tIns="0" rIns="0" bIns="0">
            <a:noAutofit/>
          </a:bodyPr>
          <a:lstStyle/>
          <a:p>
            <a:pPr algn="ctr" defTabSz="1088449"/>
            <a:r>
              <a:rPr lang="en-US" sz="900">
                <a:solidFill>
                  <a:srgbClr val="FFFFFF"/>
                </a:solidFill>
                <a:latin typeface="Arial"/>
              </a:rPr>
              <a:t>Language Choice</a:t>
            </a:r>
          </a:p>
        </p:txBody>
      </p:sp>
      <p:grpSp>
        <p:nvGrpSpPr>
          <p:cNvPr id="174" name="Group 173">
            <a:extLst>
              <a:ext uri="{FF2B5EF4-FFF2-40B4-BE49-F238E27FC236}">
                <a16:creationId xmlns:a16="http://schemas.microsoft.com/office/drawing/2014/main" id="{65C09189-EFF9-4407-B84B-75F7334AE2BD}"/>
              </a:ext>
            </a:extLst>
          </p:cNvPr>
          <p:cNvGrpSpPr/>
          <p:nvPr/>
        </p:nvGrpSpPr>
        <p:grpSpPr>
          <a:xfrm>
            <a:off x="8183039" y="5476549"/>
            <a:ext cx="850855" cy="729212"/>
            <a:chOff x="7989702" y="4928443"/>
            <a:chExt cx="850855" cy="729212"/>
          </a:xfrm>
        </p:grpSpPr>
        <p:sp>
          <p:nvSpPr>
            <p:cNvPr id="175" name="Rectangle 174">
              <a:extLst>
                <a:ext uri="{FF2B5EF4-FFF2-40B4-BE49-F238E27FC236}">
                  <a16:creationId xmlns:a16="http://schemas.microsoft.com/office/drawing/2014/main" id="{0E152643-C3D7-42DE-A24B-BF4581E54D87}"/>
                </a:ext>
              </a:extLst>
            </p:cNvPr>
            <p:cNvSpPr/>
            <p:nvPr/>
          </p:nvSpPr>
          <p:spPr>
            <a:xfrm>
              <a:off x="7989702" y="5440357"/>
              <a:ext cx="850855" cy="217298"/>
            </a:xfrm>
            <a:prstGeom prst="rect">
              <a:avLst/>
            </a:prstGeom>
          </p:spPr>
          <p:txBody>
            <a:bodyPr wrap="square" lIns="0" tIns="0" rIns="0" bIns="0">
              <a:noAutofit/>
            </a:bodyPr>
            <a:lstStyle/>
            <a:p>
              <a:pPr algn="ctr" defTabSz="1088449"/>
              <a:r>
                <a:rPr lang="en-US" sz="900">
                  <a:solidFill>
                    <a:srgbClr val="FFFFFF"/>
                  </a:solidFill>
                  <a:latin typeface="Arial"/>
                </a:rPr>
                <a:t>Data </a:t>
              </a:r>
              <a:br>
                <a:rPr lang="en-US" sz="900">
                  <a:solidFill>
                    <a:srgbClr val="FFFFFF"/>
                  </a:solidFill>
                  <a:latin typeface="Arial"/>
                </a:rPr>
              </a:br>
              <a:r>
                <a:rPr lang="en-US" sz="900">
                  <a:solidFill>
                    <a:srgbClr val="FFFFFF"/>
                  </a:solidFill>
                  <a:latin typeface="Arial"/>
                </a:rPr>
                <a:t>Privacy</a:t>
              </a:r>
            </a:p>
          </p:txBody>
        </p:sp>
        <p:pic>
          <p:nvPicPr>
            <p:cNvPr id="176" name="Picture 175">
              <a:extLst>
                <a:ext uri="{FF2B5EF4-FFF2-40B4-BE49-F238E27FC236}">
                  <a16:creationId xmlns:a16="http://schemas.microsoft.com/office/drawing/2014/main" id="{1FEC7F6E-6DEF-47E7-9E22-51670807AAD4}"/>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8201618" y="4928443"/>
              <a:ext cx="466344" cy="466344"/>
            </a:xfrm>
            <a:prstGeom prst="rect">
              <a:avLst/>
            </a:prstGeom>
          </p:spPr>
        </p:pic>
      </p:grpSp>
      <p:grpSp>
        <p:nvGrpSpPr>
          <p:cNvPr id="177" name="Group 176">
            <a:extLst>
              <a:ext uri="{FF2B5EF4-FFF2-40B4-BE49-F238E27FC236}">
                <a16:creationId xmlns:a16="http://schemas.microsoft.com/office/drawing/2014/main" id="{4CD6544B-AAC6-4205-AE27-92D44C123B06}"/>
              </a:ext>
            </a:extLst>
          </p:cNvPr>
          <p:cNvGrpSpPr/>
          <p:nvPr/>
        </p:nvGrpSpPr>
        <p:grpSpPr>
          <a:xfrm>
            <a:off x="9019026" y="5496518"/>
            <a:ext cx="850855" cy="839622"/>
            <a:chOff x="8925976" y="4948412"/>
            <a:chExt cx="850855" cy="839622"/>
          </a:xfrm>
        </p:grpSpPr>
        <p:sp>
          <p:nvSpPr>
            <p:cNvPr id="178" name="Rectangle 177">
              <a:extLst>
                <a:ext uri="{FF2B5EF4-FFF2-40B4-BE49-F238E27FC236}">
                  <a16:creationId xmlns:a16="http://schemas.microsoft.com/office/drawing/2014/main" id="{E03C0DAC-3C63-4A5B-8970-1C0DE3B75B18}"/>
                </a:ext>
              </a:extLst>
            </p:cNvPr>
            <p:cNvSpPr/>
            <p:nvPr/>
          </p:nvSpPr>
          <p:spPr>
            <a:xfrm>
              <a:off x="8925976" y="5440357"/>
              <a:ext cx="850855"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Admin &amp; </a:t>
              </a:r>
              <a:br>
                <a:rPr lang="en-US" sz="900" kern="0">
                  <a:solidFill>
                    <a:srgbClr val="FFFFFF"/>
                  </a:solidFill>
                  <a:latin typeface="Arial"/>
                  <a:ea typeface="Arial Unicode MS" pitchFamily="34" charset="-128"/>
                  <a:cs typeface="Arial Unicode MS" pitchFamily="34" charset="-128"/>
                </a:rPr>
              </a:br>
              <a:r>
                <a:rPr lang="en-US" sz="900" kern="0">
                  <a:solidFill>
                    <a:srgbClr val="FFFFFF"/>
                  </a:solidFill>
                  <a:latin typeface="Arial"/>
                  <a:ea typeface="Arial Unicode MS" pitchFamily="34" charset="-128"/>
                </a:rPr>
                <a:t>Security</a:t>
              </a:r>
              <a:endParaRPr lang="en-US" sz="900">
                <a:solidFill>
                  <a:srgbClr val="FFFFFF"/>
                </a:solidFill>
                <a:latin typeface="Arial"/>
              </a:endParaRPr>
            </a:p>
          </p:txBody>
        </p:sp>
        <p:pic>
          <p:nvPicPr>
            <p:cNvPr id="179" name="Picture 178">
              <a:extLst>
                <a:ext uri="{FF2B5EF4-FFF2-40B4-BE49-F238E27FC236}">
                  <a16:creationId xmlns:a16="http://schemas.microsoft.com/office/drawing/2014/main" id="{C62337CC-B0D4-4F8F-A7A6-006E97232065}"/>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9165893" y="4948412"/>
              <a:ext cx="475488" cy="475488"/>
            </a:xfrm>
            <a:prstGeom prst="rect">
              <a:avLst/>
            </a:prstGeom>
          </p:spPr>
        </p:pic>
      </p:grpSp>
      <p:grpSp>
        <p:nvGrpSpPr>
          <p:cNvPr id="3" name="Group 2">
            <a:extLst>
              <a:ext uri="{FF2B5EF4-FFF2-40B4-BE49-F238E27FC236}">
                <a16:creationId xmlns:a16="http://schemas.microsoft.com/office/drawing/2014/main" id="{F7C717D4-9C03-4DFF-B78B-7E41DEE42B08}"/>
              </a:ext>
            </a:extLst>
          </p:cNvPr>
          <p:cNvGrpSpPr/>
          <p:nvPr/>
        </p:nvGrpSpPr>
        <p:grpSpPr>
          <a:xfrm>
            <a:off x="1268285" y="2811256"/>
            <a:ext cx="9680302" cy="3540890"/>
            <a:chOff x="1268285" y="2455657"/>
            <a:chExt cx="9680302" cy="3540890"/>
          </a:xfrm>
        </p:grpSpPr>
        <p:sp>
          <p:nvSpPr>
            <p:cNvPr id="2" name="Rectangle 1">
              <a:extLst>
                <a:ext uri="{FF2B5EF4-FFF2-40B4-BE49-F238E27FC236}">
                  <a16:creationId xmlns:a16="http://schemas.microsoft.com/office/drawing/2014/main" id="{4DE90949-A87B-43FC-8399-0E8F09E3E522}"/>
                </a:ext>
              </a:extLst>
            </p:cNvPr>
            <p:cNvSpPr/>
            <p:nvPr/>
          </p:nvSpPr>
          <p:spPr bwMode="gray">
            <a:xfrm>
              <a:off x="1268285" y="2455657"/>
              <a:ext cx="2901289" cy="2378340"/>
            </a:xfrm>
            <a:prstGeom prst="rect">
              <a:avLst/>
            </a:prstGeom>
            <a:solidFill>
              <a:schemeClr val="bg1">
                <a:alpha val="7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0" name="Rectangle 179">
              <a:extLst>
                <a:ext uri="{FF2B5EF4-FFF2-40B4-BE49-F238E27FC236}">
                  <a16:creationId xmlns:a16="http://schemas.microsoft.com/office/drawing/2014/main" id="{3399C71C-40D6-486E-89E1-38F9DD56FD07}"/>
                </a:ext>
              </a:extLst>
            </p:cNvPr>
            <p:cNvSpPr/>
            <p:nvPr/>
          </p:nvSpPr>
          <p:spPr bwMode="gray">
            <a:xfrm>
              <a:off x="8047298" y="2455657"/>
              <a:ext cx="2901289" cy="2378340"/>
            </a:xfrm>
            <a:prstGeom prst="rect">
              <a:avLst/>
            </a:prstGeom>
            <a:solidFill>
              <a:schemeClr val="bg1">
                <a:alpha val="7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1" name="Rectangle 180">
              <a:extLst>
                <a:ext uri="{FF2B5EF4-FFF2-40B4-BE49-F238E27FC236}">
                  <a16:creationId xmlns:a16="http://schemas.microsoft.com/office/drawing/2014/main" id="{9EA0ACF1-5C28-4AB9-AA6D-A641F6FB4AA9}"/>
                </a:ext>
              </a:extLst>
            </p:cNvPr>
            <p:cNvSpPr/>
            <p:nvPr/>
          </p:nvSpPr>
          <p:spPr bwMode="gray">
            <a:xfrm>
              <a:off x="1283044" y="4800763"/>
              <a:ext cx="9665543" cy="1195784"/>
            </a:xfrm>
            <a:prstGeom prst="rect">
              <a:avLst/>
            </a:prstGeom>
            <a:solidFill>
              <a:schemeClr val="bg1">
                <a:alpha val="7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grpSp>
      <p:sp>
        <p:nvSpPr>
          <p:cNvPr id="7" name="Trapezoid 6">
            <a:extLst>
              <a:ext uri="{FF2B5EF4-FFF2-40B4-BE49-F238E27FC236}">
                <a16:creationId xmlns:a16="http://schemas.microsoft.com/office/drawing/2014/main" id="{44C52E7D-AF23-4D4E-BA3E-9DAA35C1216E}"/>
              </a:ext>
            </a:extLst>
          </p:cNvPr>
          <p:cNvSpPr/>
          <p:nvPr/>
        </p:nvSpPr>
        <p:spPr bwMode="gray">
          <a:xfrm rot="10800000">
            <a:off x="4255645" y="2512727"/>
            <a:ext cx="3674983" cy="192036"/>
          </a:xfrm>
          <a:prstGeom prst="trapezoid">
            <a:avLst>
              <a:gd name="adj" fmla="val 234036"/>
            </a:avLst>
          </a:prstGeom>
          <a:gradFill>
            <a:gsLst>
              <a:gs pos="0">
                <a:srgbClr val="172776"/>
              </a:gs>
              <a:gs pos="99000">
                <a:srgbClr val="2F1B68"/>
              </a:gs>
            </a:gsLst>
            <a:lin ang="7800000" scaled="0"/>
          </a:gra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err="1">
              <a:ea typeface="Arial Unicode MS" pitchFamily="34" charset="-128"/>
            </a:endParaRPr>
          </a:p>
        </p:txBody>
      </p:sp>
      <p:sp>
        <p:nvSpPr>
          <p:cNvPr id="9" name="Rectangle 8">
            <a:extLst>
              <a:ext uri="{FF2B5EF4-FFF2-40B4-BE49-F238E27FC236}">
                <a16:creationId xmlns:a16="http://schemas.microsoft.com/office/drawing/2014/main" id="{D3379D97-396B-4451-90B7-FFE56F5475F5}"/>
              </a:ext>
            </a:extLst>
          </p:cNvPr>
          <p:cNvSpPr/>
          <p:nvPr/>
        </p:nvSpPr>
        <p:spPr bwMode="gray">
          <a:xfrm>
            <a:off x="504001" y="1144419"/>
            <a:ext cx="11186476" cy="1370179"/>
          </a:xfrm>
          <a:prstGeom prst="rect">
            <a:avLst/>
          </a:prstGeom>
          <a:gradFill>
            <a:gsLst>
              <a:gs pos="31000">
                <a:srgbClr val="4C1E83">
                  <a:alpha val="75000"/>
                </a:srgbClr>
              </a:gs>
              <a:gs pos="97000">
                <a:srgbClr val="003283"/>
              </a:gs>
              <a:gs pos="0">
                <a:srgbClr val="970A82">
                  <a:alpha val="81000"/>
                </a:srgbClr>
              </a:gs>
            </a:gsLst>
            <a:lin ang="7800000" scaled="0"/>
          </a:gra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err="1">
              <a:ea typeface="Arial Unicode MS" pitchFamily="34" charset="-128"/>
            </a:endParaRPr>
          </a:p>
        </p:txBody>
      </p:sp>
      <p:pic>
        <p:nvPicPr>
          <p:cNvPr id="182" name="Picture 181">
            <a:extLst>
              <a:ext uri="{FF2B5EF4-FFF2-40B4-BE49-F238E27FC236}">
                <a16:creationId xmlns:a16="http://schemas.microsoft.com/office/drawing/2014/main" id="{7818EF04-7325-4F0F-A215-2663D56B4439}"/>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7129584" y="1157120"/>
            <a:ext cx="731520" cy="731520"/>
          </a:xfrm>
          <a:prstGeom prst="rect">
            <a:avLst/>
          </a:prstGeom>
        </p:spPr>
      </p:pic>
      <p:pic>
        <p:nvPicPr>
          <p:cNvPr id="6" name="Picture 5">
            <a:extLst>
              <a:ext uri="{FF2B5EF4-FFF2-40B4-BE49-F238E27FC236}">
                <a16:creationId xmlns:a16="http://schemas.microsoft.com/office/drawing/2014/main" id="{1E18C7A0-517A-4212-BF32-B95E6F4BED51}"/>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0020755" y="1202840"/>
            <a:ext cx="640080" cy="640080"/>
          </a:xfrm>
          <a:prstGeom prst="rect">
            <a:avLst/>
          </a:prstGeom>
        </p:spPr>
      </p:pic>
      <p:pic>
        <p:nvPicPr>
          <p:cNvPr id="11" name="Picture 10">
            <a:extLst>
              <a:ext uri="{FF2B5EF4-FFF2-40B4-BE49-F238E27FC236}">
                <a16:creationId xmlns:a16="http://schemas.microsoft.com/office/drawing/2014/main" id="{3DB98520-ECE9-4AFB-B0B4-502B9EAD5207}"/>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4344784" y="1202840"/>
            <a:ext cx="640080" cy="640080"/>
          </a:xfrm>
          <a:prstGeom prst="rect">
            <a:avLst/>
          </a:prstGeom>
        </p:spPr>
      </p:pic>
      <p:pic>
        <p:nvPicPr>
          <p:cNvPr id="13" name="Picture 12">
            <a:extLst>
              <a:ext uri="{FF2B5EF4-FFF2-40B4-BE49-F238E27FC236}">
                <a16:creationId xmlns:a16="http://schemas.microsoft.com/office/drawing/2014/main" id="{5426AEC9-D31C-4BF8-8F05-4D873F7C578F}"/>
              </a:ext>
            </a:extLst>
          </p:cNvPr>
          <p:cNvPicPr>
            <a:picLocks noChangeAspect="1"/>
          </p:cNvPicPr>
          <p:nvPr/>
        </p:nvPicPr>
        <p:blipFill rotWithShape="1">
          <a:blip r:embed="rId34" cstate="screen">
            <a:extLst>
              <a:ext uri="{28A0092B-C50C-407E-A947-70E740481C1C}">
                <a14:useLocalDpi xmlns:a14="http://schemas.microsoft.com/office/drawing/2010/main"/>
              </a:ext>
            </a:extLst>
          </a:blip>
          <a:srcRect/>
          <a:stretch/>
        </p:blipFill>
        <p:spPr>
          <a:xfrm>
            <a:off x="1531346" y="1248560"/>
            <a:ext cx="636912" cy="548640"/>
          </a:xfrm>
          <a:prstGeom prst="rect">
            <a:avLst/>
          </a:prstGeom>
        </p:spPr>
      </p:pic>
      <p:sp>
        <p:nvSpPr>
          <p:cNvPr id="14" name="Rectangle 13">
            <a:extLst>
              <a:ext uri="{FF2B5EF4-FFF2-40B4-BE49-F238E27FC236}">
                <a16:creationId xmlns:a16="http://schemas.microsoft.com/office/drawing/2014/main" id="{9AD33F98-9600-4FDF-A265-8940E246427E}"/>
              </a:ext>
            </a:extLst>
          </p:cNvPr>
          <p:cNvSpPr/>
          <p:nvPr/>
        </p:nvSpPr>
        <p:spPr bwMode="gray">
          <a:xfrm>
            <a:off x="502920" y="1761405"/>
            <a:ext cx="2743200" cy="6858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Single unified multi-model database that stores processes and analyzes multiple types of data</a:t>
            </a:r>
          </a:p>
        </p:txBody>
      </p:sp>
      <p:sp>
        <p:nvSpPr>
          <p:cNvPr id="127" name="Rectangle 126">
            <a:extLst>
              <a:ext uri="{FF2B5EF4-FFF2-40B4-BE49-F238E27FC236}">
                <a16:creationId xmlns:a16="http://schemas.microsoft.com/office/drawing/2014/main" id="{C68E533D-9C2D-4475-8CC3-FF55C5AB323D}"/>
              </a:ext>
            </a:extLst>
          </p:cNvPr>
          <p:cNvSpPr/>
          <p:nvPr/>
        </p:nvSpPr>
        <p:spPr bwMode="gray">
          <a:xfrm>
            <a:off x="3317706" y="1761405"/>
            <a:ext cx="2743200" cy="6858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effectLst/>
                <a:uLnTx/>
                <a:uFillTx/>
                <a:ea typeface="Arial Unicode MS" pitchFamily="34" charset="-128"/>
                <a:cs typeface="Arial Unicode MS" pitchFamily="34" charset="-128"/>
              </a:rPr>
              <a:t>Real-time advanced analytics on any type of data while simultaneously processing transactions</a:t>
            </a:r>
          </a:p>
        </p:txBody>
      </p:sp>
      <p:sp>
        <p:nvSpPr>
          <p:cNvPr id="128" name="Rectangle 127">
            <a:extLst>
              <a:ext uri="{FF2B5EF4-FFF2-40B4-BE49-F238E27FC236}">
                <a16:creationId xmlns:a16="http://schemas.microsoft.com/office/drawing/2014/main" id="{5C4D580F-AA3A-417F-8AF8-945AA53BE749}"/>
              </a:ext>
            </a:extLst>
          </p:cNvPr>
          <p:cNvSpPr/>
          <p:nvPr/>
        </p:nvSpPr>
        <p:spPr bwMode="gray">
          <a:xfrm>
            <a:off x="6132492" y="1761405"/>
            <a:ext cx="2743200" cy="6858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effectLst/>
                <a:uLnTx/>
                <a:uFillTx/>
                <a:ea typeface="Arial Unicode MS" pitchFamily="34" charset="-128"/>
                <a:cs typeface="Arial Unicode MS" pitchFamily="34" charset="-128"/>
              </a:rPr>
              <a:t>Superior synergy with SAP applications and ability to operationalize ML across data types</a:t>
            </a:r>
          </a:p>
        </p:txBody>
      </p:sp>
      <p:sp>
        <p:nvSpPr>
          <p:cNvPr id="183" name="Rectangle 182">
            <a:extLst>
              <a:ext uri="{FF2B5EF4-FFF2-40B4-BE49-F238E27FC236}">
                <a16:creationId xmlns:a16="http://schemas.microsoft.com/office/drawing/2014/main" id="{46A9A109-B6B5-4047-8104-EA797EB2770E}"/>
              </a:ext>
            </a:extLst>
          </p:cNvPr>
          <p:cNvSpPr/>
          <p:nvPr/>
        </p:nvSpPr>
        <p:spPr bwMode="gray">
          <a:xfrm>
            <a:off x="8947277" y="1761405"/>
            <a:ext cx="2743200" cy="6858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effectLst/>
                <a:uLnTx/>
                <a:uFillTx/>
                <a:ea typeface="Arial Unicode MS" pitchFamily="34" charset="-128"/>
                <a:cs typeface="Arial Unicode MS" pitchFamily="34" charset="-128"/>
              </a:rPr>
              <a:t>Faster results with best-in-class algorithms and open standards in the cloud, on-premises, or hybrid</a:t>
            </a:r>
          </a:p>
        </p:txBody>
      </p:sp>
    </p:spTree>
    <p:extLst>
      <p:ext uri="{BB962C8B-B14F-4D97-AF65-F5344CB8AC3E}">
        <p14:creationId xmlns:p14="http://schemas.microsoft.com/office/powerpoint/2010/main" val="1068335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Core and Context</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9" y="1490427"/>
            <a:ext cx="11186351"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SAP HANA Cloud Spatial</a:t>
            </a:r>
          </a:p>
          <a:p>
            <a:pPr marL="460375" lvl="1" indent="-230188">
              <a:buFont typeface="Arial" panose="020B0604020202020204" pitchFamily="34" charset="0"/>
              <a:buChar char="•"/>
            </a:pPr>
            <a:r>
              <a:rPr lang="en-US" dirty="0"/>
              <a:t>Spatial datatypes and reference systems</a:t>
            </a:r>
          </a:p>
          <a:p>
            <a:pPr marL="460375" lvl="1" indent="-230188">
              <a:buFont typeface="Arial" panose="020B0604020202020204" pitchFamily="34" charset="0"/>
              <a:buChar char="•"/>
            </a:pPr>
            <a:r>
              <a:rPr lang="en-US" dirty="0"/>
              <a:t>Spatial functions, predicates, and algorithms</a:t>
            </a:r>
          </a:p>
          <a:p>
            <a:pPr marL="460375" lvl="1" indent="-230188">
              <a:buFont typeface="Arial" panose="020B0604020202020204" pitchFamily="34" charset="0"/>
              <a:buChar char="•"/>
            </a:pPr>
            <a:r>
              <a:rPr lang="en-US" dirty="0"/>
              <a:t>Esri and open source GIS integration</a:t>
            </a:r>
          </a:p>
          <a:p>
            <a:r>
              <a:rPr lang="en-US" b="1" dirty="0">
                <a:solidFill>
                  <a:schemeClr val="accent1"/>
                </a:solidFill>
              </a:rPr>
              <a:t>SAP HANA Cloud Graph</a:t>
            </a:r>
          </a:p>
          <a:p>
            <a:pPr marL="460375" lvl="1" indent="-230188">
              <a:buFont typeface="Arial" panose="020B0604020202020204" pitchFamily="34" charset="0"/>
              <a:buChar char="•"/>
            </a:pPr>
            <a:r>
              <a:rPr lang="en-US" dirty="0"/>
              <a:t>Expose your data as a network</a:t>
            </a:r>
          </a:p>
          <a:p>
            <a:pPr marL="460375" lvl="1" indent="-230188">
              <a:buFont typeface="Arial" panose="020B0604020202020204" pitchFamily="34" charset="0"/>
              <a:buChar char="•"/>
            </a:pPr>
            <a:r>
              <a:rPr lang="en-US" dirty="0"/>
              <a:t>Pattern matching queries</a:t>
            </a:r>
          </a:p>
          <a:p>
            <a:pPr marL="460375" lvl="1" indent="-230188">
              <a:buFont typeface="Arial" panose="020B0604020202020204" pitchFamily="34" charset="0"/>
              <a:buChar char="•"/>
            </a:pPr>
            <a:r>
              <a:rPr lang="en-US" dirty="0"/>
              <a:t>Custom network processing and algorithms</a:t>
            </a:r>
          </a:p>
          <a:p>
            <a:r>
              <a:rPr lang="en-US" b="1" dirty="0">
                <a:solidFill>
                  <a:schemeClr val="accent1"/>
                </a:solidFill>
              </a:rPr>
              <a:t>SAP HANA Cloud Document Store</a:t>
            </a:r>
          </a:p>
          <a:p>
            <a:pPr marL="460375" lvl="1" indent="-230188">
              <a:buFont typeface="Arial" panose="020B0604020202020204" pitchFamily="34" charset="0"/>
              <a:buChar char="•"/>
            </a:pPr>
            <a:r>
              <a:rPr lang="en-US" dirty="0"/>
              <a:t>Native store for JSON documents</a:t>
            </a:r>
          </a:p>
          <a:p>
            <a:pPr marL="460375" lvl="1" indent="-230188">
              <a:buFont typeface="Arial" panose="020B0604020202020204" pitchFamily="34" charset="0"/>
              <a:buChar char="•"/>
            </a:pPr>
            <a:r>
              <a:rPr lang="en-US" dirty="0"/>
              <a:t>Schema flexibility</a:t>
            </a:r>
          </a:p>
          <a:p>
            <a:pPr marL="460375" lvl="1" indent="-230188">
              <a:buFont typeface="Arial" panose="020B0604020202020204" pitchFamily="34" charset="0"/>
              <a:buChar char="•"/>
            </a:pPr>
            <a:r>
              <a:rPr lang="en-US" dirty="0"/>
              <a:t>JSON operations via SQL</a:t>
            </a:r>
          </a:p>
        </p:txBody>
      </p:sp>
      <p:sp>
        <p:nvSpPr>
          <p:cNvPr id="19" name="Rectangle 18">
            <a:extLst>
              <a:ext uri="{FF2B5EF4-FFF2-40B4-BE49-F238E27FC236}">
                <a16:creationId xmlns:a16="http://schemas.microsoft.com/office/drawing/2014/main" id="{CC77BF44-D94A-4C3E-814A-00738264B17C}"/>
              </a:ext>
            </a:extLst>
          </p:cNvPr>
          <p:cNvSpPr/>
          <p:nvPr/>
        </p:nvSpPr>
        <p:spPr bwMode="gray">
          <a:xfrm>
            <a:off x="9550283" y="4250586"/>
            <a:ext cx="1134407" cy="432000"/>
          </a:xfrm>
          <a:prstGeom prst="rect">
            <a:avLst/>
          </a:prstGeom>
          <a:solidFill>
            <a:schemeClr val="accent3">
              <a:lumMod val="50000"/>
            </a:schemeClr>
          </a:solidFill>
          <a:ln w="6350" algn="ctr">
            <a:no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Documents</a:t>
            </a:r>
            <a:endParaRPr kumimoji="0" lang="en-US" sz="1200" b="0" i="1"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0" name="Rectangle 19">
            <a:extLst>
              <a:ext uri="{FF2B5EF4-FFF2-40B4-BE49-F238E27FC236}">
                <a16:creationId xmlns:a16="http://schemas.microsoft.com/office/drawing/2014/main" id="{1432C04C-4152-4879-9A45-8A52F96D8AF4}"/>
              </a:ext>
            </a:extLst>
          </p:cNvPr>
          <p:cNvSpPr/>
          <p:nvPr/>
        </p:nvSpPr>
        <p:spPr bwMode="gray">
          <a:xfrm>
            <a:off x="8380189" y="4250586"/>
            <a:ext cx="1130231" cy="432000"/>
          </a:xfrm>
          <a:prstGeom prst="rect">
            <a:avLst/>
          </a:prstGeom>
          <a:solidFill>
            <a:schemeClr val="accent3">
              <a:lumMod val="50000"/>
            </a:schemeClr>
          </a:solidFill>
          <a:ln w="6350" algn="ctr">
            <a:no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Tables</a:t>
            </a:r>
            <a:endParaRPr kumimoji="0" lang="en-US" sz="1200" b="0" i="1"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0804ADB1-AD45-4252-9ACC-42D3C47382E0}"/>
              </a:ext>
            </a:extLst>
          </p:cNvPr>
          <p:cNvSpPr/>
          <p:nvPr/>
        </p:nvSpPr>
        <p:spPr bwMode="gray">
          <a:xfrm rot="16200000">
            <a:off x="7602609" y="4049507"/>
            <a:ext cx="834157"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Models</a:t>
            </a:r>
            <a:endParaRPr kumimoji="0" lang="en-US" sz="1200" b="0" i="1"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22" name="Rectangle 21">
            <a:extLst>
              <a:ext uri="{FF2B5EF4-FFF2-40B4-BE49-F238E27FC236}">
                <a16:creationId xmlns:a16="http://schemas.microsoft.com/office/drawing/2014/main" id="{82C4A707-1497-469D-AB78-C73CBA43AC45}"/>
              </a:ext>
            </a:extLst>
          </p:cNvPr>
          <p:cNvSpPr/>
          <p:nvPr/>
        </p:nvSpPr>
        <p:spPr bwMode="gray">
          <a:xfrm>
            <a:off x="8380188" y="3429000"/>
            <a:ext cx="2304501" cy="773514"/>
          </a:xfrm>
          <a:prstGeom prst="rect">
            <a:avLst/>
          </a:prstGeom>
          <a:solidFill>
            <a:schemeClr val="accent3">
              <a:lumMod val="50000"/>
            </a:schemeClr>
          </a:solidFill>
          <a:ln w="6350" algn="ctr">
            <a:no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mn-cs"/>
              </a:rPr>
              <a:t>analytics, predictive, spatial,</a:t>
            </a:r>
            <a:b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mn-cs"/>
              </a:rPr>
            </a:b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mn-cs"/>
              </a:rPr>
              <a:t>graph, search, relational</a:t>
            </a:r>
          </a:p>
        </p:txBody>
      </p:sp>
      <p:sp>
        <p:nvSpPr>
          <p:cNvPr id="23" name="Rectangle 22">
            <a:extLst>
              <a:ext uri="{FF2B5EF4-FFF2-40B4-BE49-F238E27FC236}">
                <a16:creationId xmlns:a16="http://schemas.microsoft.com/office/drawing/2014/main" id="{B9BB57FE-4413-42A4-A976-94C936EE8473}"/>
              </a:ext>
            </a:extLst>
          </p:cNvPr>
          <p:cNvSpPr/>
          <p:nvPr/>
        </p:nvSpPr>
        <p:spPr bwMode="gray">
          <a:xfrm>
            <a:off x="8382323" y="4891690"/>
            <a:ext cx="2302365"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Multi-Model Data Integration</a:t>
            </a:r>
            <a:endParaRPr kumimoji="0" lang="en-US" sz="1200" b="0" i="1"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4" name="Rectangle 23">
            <a:extLst>
              <a:ext uri="{FF2B5EF4-FFF2-40B4-BE49-F238E27FC236}">
                <a16:creationId xmlns:a16="http://schemas.microsoft.com/office/drawing/2014/main" id="{EF38E009-D7A5-49CD-AD65-7E6ACD39B58B}"/>
              </a:ext>
            </a:extLst>
          </p:cNvPr>
          <p:cNvSpPr/>
          <p:nvPr/>
        </p:nvSpPr>
        <p:spPr bwMode="gray">
          <a:xfrm>
            <a:off x="8380188" y="2948928"/>
            <a:ext cx="2304499" cy="432000"/>
          </a:xfrm>
          <a:prstGeom prst="rect">
            <a:avLst/>
          </a:prstGeom>
          <a:solidFill>
            <a:schemeClr val="accent3">
              <a:lumMod val="50000"/>
            </a:schemeClr>
          </a:solidFill>
          <a:ln w="6350" algn="ctr">
            <a:no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SQL</a:t>
            </a:r>
            <a:b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b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queries and procedures</a:t>
            </a:r>
            <a:endParaRPr kumimoji="0" lang="en-US" sz="1200" b="0" i="1"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5" name="Rectangle 24">
            <a:extLst>
              <a:ext uri="{FF2B5EF4-FFF2-40B4-BE49-F238E27FC236}">
                <a16:creationId xmlns:a16="http://schemas.microsoft.com/office/drawing/2014/main" id="{638A727F-2A84-4224-9DE0-130ADBD4075D}"/>
              </a:ext>
            </a:extLst>
          </p:cNvPr>
          <p:cNvSpPr/>
          <p:nvPr/>
        </p:nvSpPr>
        <p:spPr bwMode="gray">
          <a:xfrm rot="16200000">
            <a:off x="7601743" y="3150873"/>
            <a:ext cx="835890"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rPr>
              <a:t>Algos</a:t>
            </a:r>
            <a:endParaRPr kumimoji="0" lang="en-US" sz="1200" b="0" i="1"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26" name="Rectangle 25">
            <a:extLst>
              <a:ext uri="{FF2B5EF4-FFF2-40B4-BE49-F238E27FC236}">
                <a16:creationId xmlns:a16="http://schemas.microsoft.com/office/drawing/2014/main" id="{92EE9399-43A5-4F11-9216-B804A0B056AA}"/>
              </a:ext>
            </a:extLst>
          </p:cNvPr>
          <p:cNvSpPr/>
          <p:nvPr/>
        </p:nvSpPr>
        <p:spPr bwMode="gray">
          <a:xfrm rot="5400000">
            <a:off x="10187694" y="3599759"/>
            <a:ext cx="1733656"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ML Python API</a:t>
            </a:r>
            <a:endParaRPr kumimoji="0" lang="en-US" sz="12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27" name="Rectangle 26">
            <a:extLst>
              <a:ext uri="{FF2B5EF4-FFF2-40B4-BE49-F238E27FC236}">
                <a16:creationId xmlns:a16="http://schemas.microsoft.com/office/drawing/2014/main" id="{3CFE5653-82E4-4BE7-8B4E-A91CAB95FE65}"/>
              </a:ext>
            </a:extLst>
          </p:cNvPr>
          <p:cNvSpPr/>
          <p:nvPr/>
        </p:nvSpPr>
        <p:spPr bwMode="gray">
          <a:xfrm>
            <a:off x="8380188" y="5486400"/>
            <a:ext cx="2302365" cy="294198"/>
          </a:xfrm>
          <a:prstGeom prst="rect">
            <a:avLst/>
          </a:prstGeom>
          <a:noFill/>
          <a:ln w="6350" algn="ctr">
            <a:solidFill>
              <a:schemeClr val="bg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Data Integrator</a:t>
            </a:r>
            <a:endParaRPr kumimoji="0" lang="en-US" sz="1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28" name="Rectangle 27">
            <a:extLst>
              <a:ext uri="{FF2B5EF4-FFF2-40B4-BE49-F238E27FC236}">
                <a16:creationId xmlns:a16="http://schemas.microsoft.com/office/drawing/2014/main" id="{F2EA20DF-4DEA-448B-B064-5A0ECABE88BB}"/>
              </a:ext>
            </a:extLst>
          </p:cNvPr>
          <p:cNvSpPr/>
          <p:nvPr/>
        </p:nvSpPr>
        <p:spPr bwMode="gray">
          <a:xfrm rot="16200000">
            <a:off x="6320066" y="3701328"/>
            <a:ext cx="2302365" cy="294198"/>
          </a:xfrm>
          <a:prstGeom prst="rect">
            <a:avLst/>
          </a:prstGeom>
          <a:noFill/>
          <a:ln w="6350" algn="ctr">
            <a:solidFill>
              <a:schemeClr val="bg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Developer</a:t>
            </a:r>
            <a:endParaRPr kumimoji="0" lang="en-US" sz="1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29" name="Rectangle 28">
            <a:extLst>
              <a:ext uri="{FF2B5EF4-FFF2-40B4-BE49-F238E27FC236}">
                <a16:creationId xmlns:a16="http://schemas.microsoft.com/office/drawing/2014/main" id="{91DEEBE0-B4E5-4823-8340-779DAE86E62C}"/>
              </a:ext>
            </a:extLst>
          </p:cNvPr>
          <p:cNvSpPr/>
          <p:nvPr/>
        </p:nvSpPr>
        <p:spPr bwMode="gray">
          <a:xfrm rot="5400000">
            <a:off x="10439633" y="3702967"/>
            <a:ext cx="2302365" cy="294198"/>
          </a:xfrm>
          <a:prstGeom prst="rect">
            <a:avLst/>
          </a:prstGeom>
          <a:noFill/>
          <a:ln w="6350" algn="ctr">
            <a:solidFill>
              <a:schemeClr val="bg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Data Scientist</a:t>
            </a:r>
            <a:endParaRPr kumimoji="0" lang="en-US" sz="1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30" name="Rectangle 29">
            <a:extLst>
              <a:ext uri="{FF2B5EF4-FFF2-40B4-BE49-F238E27FC236}">
                <a16:creationId xmlns:a16="http://schemas.microsoft.com/office/drawing/2014/main" id="{DD8B82B0-4998-43BB-9535-D82852B93FF2}"/>
              </a:ext>
            </a:extLst>
          </p:cNvPr>
          <p:cNvSpPr/>
          <p:nvPr/>
        </p:nvSpPr>
        <p:spPr bwMode="gray">
          <a:xfrm>
            <a:off x="8380188" y="1890366"/>
            <a:ext cx="2302365" cy="294198"/>
          </a:xfrm>
          <a:prstGeom prst="rect">
            <a:avLst/>
          </a:prstGeom>
          <a:noFill/>
          <a:ln w="6350" algn="ctr">
            <a:solidFill>
              <a:schemeClr val="bg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Application</a:t>
            </a:r>
            <a:endParaRPr kumimoji="0" lang="en-US" sz="1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31" name="Rectangle 30">
            <a:extLst>
              <a:ext uri="{FF2B5EF4-FFF2-40B4-BE49-F238E27FC236}">
                <a16:creationId xmlns:a16="http://schemas.microsoft.com/office/drawing/2014/main" id="{1002AD90-A79E-426D-935F-4F52CC1E5367}"/>
              </a:ext>
            </a:extLst>
          </p:cNvPr>
          <p:cNvSpPr/>
          <p:nvPr/>
        </p:nvSpPr>
        <p:spPr bwMode="gray">
          <a:xfrm>
            <a:off x="8382322" y="2347274"/>
            <a:ext cx="1128097"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Domain clients</a:t>
            </a:r>
          </a:p>
        </p:txBody>
      </p:sp>
      <p:sp>
        <p:nvSpPr>
          <p:cNvPr id="32" name="Rectangle 31">
            <a:extLst>
              <a:ext uri="{FF2B5EF4-FFF2-40B4-BE49-F238E27FC236}">
                <a16:creationId xmlns:a16="http://schemas.microsoft.com/office/drawing/2014/main" id="{ABC405EA-833C-4775-9F8D-95FA16FD2089}"/>
              </a:ext>
            </a:extLst>
          </p:cNvPr>
          <p:cNvSpPr/>
          <p:nvPr/>
        </p:nvSpPr>
        <p:spPr bwMode="gray">
          <a:xfrm>
            <a:off x="9550283" y="2351017"/>
            <a:ext cx="1134403"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Business Apps</a:t>
            </a:r>
            <a:endParaRPr kumimoji="0" lang="en-US" sz="1200" b="0" i="1"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3345786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Spatial Core Capabilities</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7118114" cy="4716000"/>
          </a:xfrm>
          <a:prstGeom prst="rect">
            <a:avLst/>
          </a:prstGeom>
        </p:spPr>
        <p:txBody>
          <a:bodyPr>
            <a:normAutofit fontScale="85000" lnSpcReduction="20000"/>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Spatial data types</a:t>
            </a:r>
          </a:p>
          <a:p>
            <a:pPr marL="460375" lvl="1" indent="-230188">
              <a:buFont typeface="Arial" panose="020B0604020202020204" pitchFamily="34" charset="0"/>
              <a:buChar char="•"/>
            </a:pPr>
            <a:r>
              <a:rPr lang="en-US" sz="1800" dirty="0"/>
              <a:t>Natively store vector data types</a:t>
            </a:r>
          </a:p>
          <a:p>
            <a:pPr marL="639132" lvl="2" indent="-230188">
              <a:buFont typeface="Arial" panose="020B0604020202020204" pitchFamily="34" charset="0"/>
              <a:buChar char="•"/>
            </a:pPr>
            <a:r>
              <a:rPr lang="en-US" sz="1800" dirty="0"/>
              <a:t>points, lines, polygons…</a:t>
            </a:r>
          </a:p>
          <a:p>
            <a:pPr marL="460375" lvl="1" indent="-230188">
              <a:buFont typeface="Arial" panose="020B0604020202020204" pitchFamily="34" charset="0"/>
              <a:buChar char="•"/>
            </a:pPr>
            <a:r>
              <a:rPr lang="en-US" sz="1800" dirty="0"/>
              <a:t>Embedded in a 2 dimensional surface</a:t>
            </a:r>
          </a:p>
          <a:p>
            <a:pPr marL="460375" lvl="1" indent="-230188">
              <a:buFont typeface="Arial" panose="020B0604020202020204" pitchFamily="34" charset="0"/>
              <a:buChar char="•"/>
            </a:pPr>
            <a:r>
              <a:rPr lang="en-US" sz="1800" dirty="0"/>
              <a:t>Associated with a spatial reference system</a:t>
            </a:r>
          </a:p>
          <a:p>
            <a:r>
              <a:rPr lang="en-US" b="1" dirty="0">
                <a:solidFill>
                  <a:schemeClr val="accent1"/>
                </a:solidFill>
              </a:rPr>
              <a:t>Spatial function and predicates</a:t>
            </a:r>
          </a:p>
          <a:p>
            <a:pPr marL="460375" lvl="1" indent="-230188">
              <a:buFont typeface="Arial" panose="020B0604020202020204" pitchFamily="34" charset="0"/>
              <a:buChar char="•"/>
            </a:pPr>
            <a:r>
              <a:rPr lang="en-US" sz="1800" dirty="0"/>
              <a:t>Boolean operations, e.g. union, intersect</a:t>
            </a:r>
          </a:p>
          <a:p>
            <a:pPr marL="460375" lvl="1" indent="-230188">
              <a:buFont typeface="Arial" panose="020B0604020202020204" pitchFamily="34" charset="0"/>
              <a:buChar char="•"/>
            </a:pPr>
            <a:r>
              <a:rPr lang="en-US" sz="1800" dirty="0"/>
              <a:t>Relationship determination, e.g. contains, touches</a:t>
            </a:r>
          </a:p>
          <a:p>
            <a:pPr marL="460375" lvl="1" indent="-230188">
              <a:buFont typeface="Arial" panose="020B0604020202020204" pitchFamily="34" charset="0"/>
              <a:buChar char="•"/>
            </a:pPr>
            <a:r>
              <a:rPr lang="en-US" sz="1800" dirty="0"/>
              <a:t>Property computation, e.g. length, area</a:t>
            </a:r>
          </a:p>
          <a:p>
            <a:pPr marL="460375" lvl="1" indent="-230188">
              <a:buFont typeface="Arial" panose="020B0604020202020204" pitchFamily="34" charset="0"/>
              <a:buChar char="•"/>
            </a:pPr>
            <a:r>
              <a:rPr lang="en-US" sz="1800" dirty="0"/>
              <a:t>Transformation and inspection, e.g. SRS, lin. referencing</a:t>
            </a:r>
          </a:p>
          <a:p>
            <a:r>
              <a:rPr lang="en-US" b="1" dirty="0">
                <a:solidFill>
                  <a:schemeClr val="accent1"/>
                </a:solidFill>
              </a:rPr>
              <a:t>Consumption and ecosystem</a:t>
            </a:r>
          </a:p>
          <a:p>
            <a:pPr marL="460375" lvl="1" indent="-230188">
              <a:buFont typeface="Arial" panose="020B0604020202020204" pitchFamily="34" charset="0"/>
              <a:buChar char="•"/>
            </a:pPr>
            <a:r>
              <a:rPr lang="en-US" sz="1800" dirty="0"/>
              <a:t>SQL, ABAP</a:t>
            </a:r>
          </a:p>
          <a:p>
            <a:pPr marL="460375" lvl="1" indent="-230188">
              <a:buFont typeface="Arial" panose="020B0604020202020204" pitchFamily="34" charset="0"/>
              <a:buChar char="•"/>
            </a:pPr>
            <a:r>
              <a:rPr lang="en-US" sz="1800" dirty="0"/>
              <a:t>Esri ArcGIS, Esri geodatabase, </a:t>
            </a:r>
            <a:r>
              <a:rPr lang="en-US" sz="1800" dirty="0" err="1"/>
              <a:t>GeoTools</a:t>
            </a:r>
            <a:r>
              <a:rPr lang="en-US" sz="1800" dirty="0"/>
              <a:t>/</a:t>
            </a:r>
            <a:r>
              <a:rPr lang="en-US" sz="1800" dirty="0" err="1"/>
              <a:t>GeoServer</a:t>
            </a:r>
            <a:r>
              <a:rPr lang="en-US" sz="1800" dirty="0"/>
              <a:t>, QGIS</a:t>
            </a:r>
          </a:p>
          <a:p>
            <a:pPr marL="460375" lvl="1" indent="-230188">
              <a:buFont typeface="Arial" panose="020B0604020202020204" pitchFamily="34" charset="0"/>
              <a:buChar char="•"/>
            </a:pPr>
            <a:r>
              <a:rPr lang="en-US" sz="1800" dirty="0"/>
              <a:t>Python client for machine learning (</a:t>
            </a:r>
            <a:r>
              <a:rPr lang="en-US" sz="1800" dirty="0" err="1"/>
              <a:t>hana</a:t>
            </a:r>
            <a:r>
              <a:rPr lang="en-US" sz="1800" dirty="0"/>
              <a:t>-ml)</a:t>
            </a:r>
          </a:p>
          <a:p>
            <a:r>
              <a:rPr lang="en-US" sz="2000" b="1" dirty="0">
                <a:solidFill>
                  <a:schemeClr val="accent1"/>
                </a:solidFill>
              </a:rPr>
              <a:t>Roadmap milestones</a:t>
            </a:r>
          </a:p>
          <a:p>
            <a:pPr marL="460375" lvl="1" indent="-230188">
              <a:buFont typeface="Arial" panose="020B0604020202020204" pitchFamily="34" charset="0"/>
              <a:buChar char="•"/>
            </a:pPr>
            <a:r>
              <a:rPr lang="en-US" sz="1800" dirty="0"/>
              <a:t>Vector tiles</a:t>
            </a:r>
          </a:p>
        </p:txBody>
      </p:sp>
      <p:grpSp>
        <p:nvGrpSpPr>
          <p:cNvPr id="38" name="Group 37">
            <a:extLst>
              <a:ext uri="{FF2B5EF4-FFF2-40B4-BE49-F238E27FC236}">
                <a16:creationId xmlns:a16="http://schemas.microsoft.com/office/drawing/2014/main" id="{D329B0E6-7AB7-4887-A5AD-C289ADC93A0D}"/>
              </a:ext>
            </a:extLst>
          </p:cNvPr>
          <p:cNvGrpSpPr/>
          <p:nvPr/>
        </p:nvGrpSpPr>
        <p:grpSpPr>
          <a:xfrm>
            <a:off x="7374826" y="881820"/>
            <a:ext cx="4208832" cy="4968904"/>
            <a:chOff x="7349426" y="1160434"/>
            <a:chExt cx="4208832" cy="4968904"/>
          </a:xfrm>
        </p:grpSpPr>
        <p:sp>
          <p:nvSpPr>
            <p:cNvPr id="39" name="Rectangle: Rounded Corners 38">
              <a:extLst>
                <a:ext uri="{FF2B5EF4-FFF2-40B4-BE49-F238E27FC236}">
                  <a16:creationId xmlns:a16="http://schemas.microsoft.com/office/drawing/2014/main" id="{F96FC261-0C6C-454B-9498-878FFC2C2563}"/>
                </a:ext>
              </a:extLst>
            </p:cNvPr>
            <p:cNvSpPr>
              <a:spLocks/>
            </p:cNvSpPr>
            <p:nvPr/>
          </p:nvSpPr>
          <p:spPr>
            <a:xfrm>
              <a:off x="7349426" y="3795444"/>
              <a:ext cx="4146315" cy="2333894"/>
            </a:xfrm>
            <a:prstGeom prst="roundRect">
              <a:avLst>
                <a:gd name="adj" fmla="val 11542"/>
              </a:avLst>
            </a:prstGeom>
            <a:solidFill>
              <a:srgbClr val="003283"/>
            </a:solidFill>
            <a:ln w="12700">
              <a:miter lim="400000"/>
            </a:ln>
            <a:effectLst>
              <a:outerShdw blurRad="139700" dist="50800" dir="2700000" sx="101000" sy="101000" algn="tl" rotWithShape="0">
                <a:prstClr val="black">
                  <a:alpha val="16000"/>
                </a:prstClr>
              </a:outerShdw>
            </a:effectLst>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CA" sz="3200" b="0" i="0" u="none" strike="noStrike" kern="0" cap="none" spc="0" normalizeH="0" baseline="0" noProof="0">
                <a:ln>
                  <a:noFill/>
                </a:ln>
                <a:solidFill>
                  <a:srgbClr val="FFFFFF"/>
                </a:solidFill>
                <a:effectLst/>
                <a:uLnTx/>
                <a:uFillTx/>
                <a:latin typeface="Helvetica 65 Medium"/>
                <a:ea typeface="+mn-ea"/>
                <a:cs typeface="+mn-cs"/>
              </a:endParaRPr>
            </a:p>
          </p:txBody>
        </p:sp>
        <p:pic>
          <p:nvPicPr>
            <p:cNvPr id="40" name="Picture 53">
              <a:extLst>
                <a:ext uri="{FF2B5EF4-FFF2-40B4-BE49-F238E27FC236}">
                  <a16:creationId xmlns:a16="http://schemas.microsoft.com/office/drawing/2014/main" id="{D1683DFB-7962-4499-BB42-D5B322949CD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096286" y="4226312"/>
              <a:ext cx="652592" cy="652592"/>
            </a:xfrm>
            <a:prstGeom prst="rect">
              <a:avLst/>
            </a:prstGeom>
          </p:spPr>
        </p:pic>
        <p:sp>
          <p:nvSpPr>
            <p:cNvPr id="41" name="Textfeld 1">
              <a:extLst>
                <a:ext uri="{FF2B5EF4-FFF2-40B4-BE49-F238E27FC236}">
                  <a16:creationId xmlns:a16="http://schemas.microsoft.com/office/drawing/2014/main" id="{E75844BC-E87A-4E1D-89F2-C0DF010F9403}"/>
                </a:ext>
              </a:extLst>
            </p:cNvPr>
            <p:cNvSpPr txBox="1"/>
            <p:nvPr/>
          </p:nvSpPr>
          <p:spPr>
            <a:xfrm>
              <a:off x="9074867" y="4925094"/>
              <a:ext cx="69543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Reference Systems</a:t>
              </a:r>
            </a:p>
          </p:txBody>
        </p:sp>
        <p:pic>
          <p:nvPicPr>
            <p:cNvPr id="42" name="Grafik 50">
              <a:extLst>
                <a:ext uri="{FF2B5EF4-FFF2-40B4-BE49-F238E27FC236}">
                  <a16:creationId xmlns:a16="http://schemas.microsoft.com/office/drawing/2014/main" id="{1448D8ED-ACEA-4B25-B162-F3E27ED0E9A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335411" y="4226312"/>
              <a:ext cx="652592" cy="652592"/>
            </a:xfrm>
            <a:prstGeom prst="rect">
              <a:avLst/>
            </a:prstGeom>
          </p:spPr>
        </p:pic>
        <p:sp>
          <p:nvSpPr>
            <p:cNvPr id="43" name="Textfeld 51">
              <a:extLst>
                <a:ext uri="{FF2B5EF4-FFF2-40B4-BE49-F238E27FC236}">
                  <a16:creationId xmlns:a16="http://schemas.microsoft.com/office/drawing/2014/main" id="{209A93A5-8FFF-40D3-B96D-7B20ADFFA12F}"/>
                </a:ext>
              </a:extLst>
            </p:cNvPr>
            <p:cNvSpPr txBox="1"/>
            <p:nvPr/>
          </p:nvSpPr>
          <p:spPr>
            <a:xfrm>
              <a:off x="8313992" y="4925094"/>
              <a:ext cx="69543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Routing </a:t>
              </a:r>
            </a:p>
            <a:p>
              <a:pPr marL="0" marR="0" lvl="0" indent="0" algn="ctr"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Data</a:t>
              </a:r>
            </a:p>
          </p:txBody>
        </p:sp>
        <p:pic>
          <p:nvPicPr>
            <p:cNvPr id="44" name="Grafik 49">
              <a:extLst>
                <a:ext uri="{FF2B5EF4-FFF2-40B4-BE49-F238E27FC236}">
                  <a16:creationId xmlns:a16="http://schemas.microsoft.com/office/drawing/2014/main" id="{7786AA69-9DFA-4852-B715-310B30C88E8F}"/>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9857161" y="4226312"/>
              <a:ext cx="652592" cy="652592"/>
            </a:xfrm>
            <a:prstGeom prst="rect">
              <a:avLst/>
            </a:prstGeom>
          </p:spPr>
        </p:pic>
        <p:sp>
          <p:nvSpPr>
            <p:cNvPr id="45" name="Textfeld 52">
              <a:extLst>
                <a:ext uri="{FF2B5EF4-FFF2-40B4-BE49-F238E27FC236}">
                  <a16:creationId xmlns:a16="http://schemas.microsoft.com/office/drawing/2014/main" id="{17306BDE-EDA8-49B9-A141-70E61D6EC65D}"/>
                </a:ext>
              </a:extLst>
            </p:cNvPr>
            <p:cNvSpPr txBox="1"/>
            <p:nvPr/>
          </p:nvSpPr>
          <p:spPr>
            <a:xfrm>
              <a:off x="9835742" y="4925094"/>
              <a:ext cx="695431"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Coordinates</a:t>
              </a:r>
            </a:p>
          </p:txBody>
        </p:sp>
        <p:pic>
          <p:nvPicPr>
            <p:cNvPr id="46" name="Picture 55">
              <a:extLst>
                <a:ext uri="{FF2B5EF4-FFF2-40B4-BE49-F238E27FC236}">
                  <a16:creationId xmlns:a16="http://schemas.microsoft.com/office/drawing/2014/main" id="{66F35648-B5A6-4D0B-BBA7-350BDB93C9F5}"/>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10618035" y="4226312"/>
              <a:ext cx="652592" cy="652592"/>
            </a:xfrm>
            <a:prstGeom prst="rect">
              <a:avLst/>
            </a:prstGeom>
          </p:spPr>
        </p:pic>
        <p:sp>
          <p:nvSpPr>
            <p:cNvPr id="47" name="Textfeld 53">
              <a:extLst>
                <a:ext uri="{FF2B5EF4-FFF2-40B4-BE49-F238E27FC236}">
                  <a16:creationId xmlns:a16="http://schemas.microsoft.com/office/drawing/2014/main" id="{180391EB-5155-4758-BCF0-9BD89CAFC9A5}"/>
                </a:ext>
              </a:extLst>
            </p:cNvPr>
            <p:cNvSpPr txBox="1"/>
            <p:nvPr/>
          </p:nvSpPr>
          <p:spPr>
            <a:xfrm>
              <a:off x="10531146" y="4925094"/>
              <a:ext cx="826372"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Spatial Optimization</a:t>
              </a:r>
            </a:p>
          </p:txBody>
        </p:sp>
        <p:pic>
          <p:nvPicPr>
            <p:cNvPr id="48" name="Picture 47">
              <a:extLst>
                <a:ext uri="{FF2B5EF4-FFF2-40B4-BE49-F238E27FC236}">
                  <a16:creationId xmlns:a16="http://schemas.microsoft.com/office/drawing/2014/main" id="{8342B2BA-CDD2-4D0B-B7D4-75A67E84E80E}"/>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7574536" y="4226312"/>
              <a:ext cx="652592" cy="652592"/>
            </a:xfrm>
            <a:prstGeom prst="rect">
              <a:avLst/>
            </a:prstGeom>
          </p:spPr>
        </p:pic>
        <p:sp>
          <p:nvSpPr>
            <p:cNvPr id="49" name="Textfeld 35">
              <a:extLst>
                <a:ext uri="{FF2B5EF4-FFF2-40B4-BE49-F238E27FC236}">
                  <a16:creationId xmlns:a16="http://schemas.microsoft.com/office/drawing/2014/main" id="{862DC69F-73CE-492F-8C36-8485766C0B28}"/>
                </a:ext>
              </a:extLst>
            </p:cNvPr>
            <p:cNvSpPr txBox="1"/>
            <p:nvPr/>
          </p:nvSpPr>
          <p:spPr>
            <a:xfrm>
              <a:off x="7553117" y="4925094"/>
              <a:ext cx="69543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Spatial </a:t>
              </a:r>
            </a:p>
            <a:p>
              <a:pPr marL="0" marR="0" lvl="0" indent="0" algn="ctr"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Data Types</a:t>
              </a:r>
            </a:p>
          </p:txBody>
        </p:sp>
        <p:sp>
          <p:nvSpPr>
            <p:cNvPr id="50" name="TextBox 49">
              <a:extLst>
                <a:ext uri="{FF2B5EF4-FFF2-40B4-BE49-F238E27FC236}">
                  <a16:creationId xmlns:a16="http://schemas.microsoft.com/office/drawing/2014/main" id="{D0D14CA2-DA8A-48CF-A710-17DE24EE11A1}"/>
                </a:ext>
              </a:extLst>
            </p:cNvPr>
            <p:cNvSpPr txBox="1"/>
            <p:nvPr/>
          </p:nvSpPr>
          <p:spPr>
            <a:xfrm>
              <a:off x="10014566" y="2667390"/>
              <a:ext cx="1543692" cy="369332"/>
            </a:xfrm>
            <a:prstGeom prst="rect">
              <a:avLst/>
            </a:prstGeom>
            <a:noFill/>
          </p:spPr>
          <p:txBody>
            <a:bodyPr wrap="none" lIns="0" tIns="0" rIns="0" bIns="0" rtlCol="0">
              <a:spAutoFit/>
            </a:bodyPr>
            <a:lstStyle/>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1" i="0" u="none" strike="noStrike" kern="0" cap="none" spc="0" normalizeH="0" baseline="0" noProof="0">
                  <a:ln>
                    <a:noFill/>
                  </a:ln>
                  <a:solidFill>
                    <a:schemeClr val="accent1"/>
                  </a:solidFill>
                  <a:effectLst/>
                  <a:uLnTx/>
                  <a:uFillTx/>
                  <a:latin typeface="Arial"/>
                  <a:ea typeface="Arial Unicode MS" pitchFamily="34" charset="-128"/>
                  <a:cs typeface="Arial Unicode MS" pitchFamily="34" charset="-128"/>
                </a:rPr>
                <a:t>Applications</a:t>
              </a:r>
              <a:endParaRPr kumimoji="0" lang="en-US" sz="1200" b="0" i="0" u="none" strike="noStrike" kern="0" cap="none" spc="0" normalizeH="0" baseline="0" noProof="0">
                <a:ln>
                  <a:noFill/>
                </a:ln>
                <a:solidFill>
                  <a:schemeClr val="accent1"/>
                </a:solidFill>
                <a:effectLst/>
                <a:uLnTx/>
                <a:uFillTx/>
                <a:latin typeface="Arial"/>
                <a:ea typeface="Arial Unicode MS" pitchFamily="34" charset="-128"/>
                <a:cs typeface="Arial Unicode MS" pitchFamily="34" charset="-128"/>
              </a:endParaRPr>
            </a:p>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Augmented Processes</a:t>
              </a:r>
            </a:p>
          </p:txBody>
        </p:sp>
        <p:sp>
          <p:nvSpPr>
            <p:cNvPr id="51" name="TextBox 46">
              <a:extLst>
                <a:ext uri="{FF2B5EF4-FFF2-40B4-BE49-F238E27FC236}">
                  <a16:creationId xmlns:a16="http://schemas.microsoft.com/office/drawing/2014/main" id="{71B7F070-FAC2-46AA-86D3-5880F3DFCA1A}"/>
                </a:ext>
              </a:extLst>
            </p:cNvPr>
            <p:cNvSpPr txBox="1"/>
            <p:nvPr/>
          </p:nvSpPr>
          <p:spPr>
            <a:xfrm>
              <a:off x="7349426" y="2667390"/>
              <a:ext cx="1750479" cy="369332"/>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1" i="0" u="none" strike="noStrike" kern="0" cap="none" spc="0" normalizeH="0" baseline="0" noProof="0">
                  <a:ln>
                    <a:noFill/>
                  </a:ln>
                  <a:solidFill>
                    <a:schemeClr val="accent1"/>
                  </a:solidFill>
                  <a:effectLst/>
                  <a:uLnTx/>
                  <a:uFillTx/>
                  <a:latin typeface="Arial"/>
                  <a:ea typeface="Arial Unicode MS" pitchFamily="34" charset="-128"/>
                  <a:cs typeface="Arial Unicode MS" pitchFamily="34" charset="-128"/>
                </a:rPr>
                <a:t>Python Environment</a:t>
              </a:r>
              <a:endParaRPr kumimoji="0" lang="en-US" sz="1200" b="0" i="0" u="none" strike="noStrike" kern="0" cap="none" spc="0" normalizeH="0" baseline="0" noProof="0">
                <a:ln>
                  <a:noFill/>
                </a:ln>
                <a:solidFill>
                  <a:schemeClr val="accent1"/>
                </a:solidFill>
                <a:effectLst/>
                <a:uLnTx/>
                <a:uFillTx/>
                <a:latin typeface="Arial"/>
                <a:ea typeface="Arial Unicode MS" pitchFamily="34" charset="-128"/>
                <a:cs typeface="Arial Unicode MS" pitchFamily="34" charset="-128"/>
              </a:endParaRPr>
            </a:p>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Python ML API</a:t>
              </a:r>
            </a:p>
          </p:txBody>
        </p:sp>
        <p:sp>
          <p:nvSpPr>
            <p:cNvPr id="52" name="Textfeld 54">
              <a:extLst>
                <a:ext uri="{FF2B5EF4-FFF2-40B4-BE49-F238E27FC236}">
                  <a16:creationId xmlns:a16="http://schemas.microsoft.com/office/drawing/2014/main" id="{C8C29863-164E-443A-962E-F422072CA9FD}"/>
                </a:ext>
              </a:extLst>
            </p:cNvPr>
            <p:cNvSpPr txBox="1"/>
            <p:nvPr/>
          </p:nvSpPr>
          <p:spPr>
            <a:xfrm>
              <a:off x="8758655" y="2082543"/>
              <a:ext cx="1327857" cy="18466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chemeClr val="accent1"/>
                  </a:solidFill>
                  <a:effectLst/>
                  <a:uLnTx/>
                  <a:uFillTx/>
                  <a:latin typeface="Arial"/>
                  <a:ea typeface="Arial Unicode MS" pitchFamily="34" charset="-128"/>
                  <a:cs typeface="Arial Unicode MS" pitchFamily="34" charset="-128"/>
                </a:rPr>
                <a:t>GIS integration</a:t>
              </a:r>
            </a:p>
          </p:txBody>
        </p:sp>
        <p:pic>
          <p:nvPicPr>
            <p:cNvPr id="53" name="Grafik 4">
              <a:extLst>
                <a:ext uri="{FF2B5EF4-FFF2-40B4-BE49-F238E27FC236}">
                  <a16:creationId xmlns:a16="http://schemas.microsoft.com/office/drawing/2014/main" id="{68F8A638-3065-4936-B506-F51FA9A07BAA}"/>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8937308" y="1160434"/>
              <a:ext cx="970552" cy="970550"/>
            </a:xfrm>
            <a:prstGeom prst="rect">
              <a:avLst/>
            </a:prstGeom>
          </p:spPr>
        </p:pic>
        <p:cxnSp>
          <p:nvCxnSpPr>
            <p:cNvPr id="54" name="Arrow">
              <a:extLst>
                <a:ext uri="{FF2B5EF4-FFF2-40B4-BE49-F238E27FC236}">
                  <a16:creationId xmlns:a16="http://schemas.microsoft.com/office/drawing/2014/main" id="{A8130F7A-A8EF-4F6B-9170-C260FBE5B552}"/>
                </a:ext>
              </a:extLst>
            </p:cNvPr>
            <p:cNvCxnSpPr>
              <a:cxnSpLocks/>
            </p:cNvCxnSpPr>
            <p:nvPr/>
          </p:nvCxnSpPr>
          <p:spPr>
            <a:xfrm>
              <a:off x="9422583" y="2438400"/>
              <a:ext cx="0" cy="1187669"/>
            </a:xfrm>
            <a:prstGeom prst="straightConnector1">
              <a:avLst/>
            </a:prstGeom>
            <a:ln w="12700" cap="rnd">
              <a:solidFill>
                <a:schemeClr val="tx1"/>
              </a:solidFill>
              <a:prstDash val="sysDot"/>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5" name="Arrow">
              <a:extLst>
                <a:ext uri="{FF2B5EF4-FFF2-40B4-BE49-F238E27FC236}">
                  <a16:creationId xmlns:a16="http://schemas.microsoft.com/office/drawing/2014/main" id="{BD64AECE-5FA6-49B4-A7CB-D7B7F05C42EE}"/>
                </a:ext>
              </a:extLst>
            </p:cNvPr>
            <p:cNvCxnSpPr>
              <a:cxnSpLocks/>
            </p:cNvCxnSpPr>
            <p:nvPr/>
          </p:nvCxnSpPr>
          <p:spPr>
            <a:xfrm>
              <a:off x="8224665" y="3200600"/>
              <a:ext cx="0" cy="407276"/>
            </a:xfrm>
            <a:prstGeom prst="straightConnector1">
              <a:avLst/>
            </a:prstGeom>
            <a:ln w="12700" cap="rnd">
              <a:solidFill>
                <a:schemeClr val="tx1"/>
              </a:solidFill>
              <a:prstDash val="sysDot"/>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Arrow">
              <a:extLst>
                <a:ext uri="{FF2B5EF4-FFF2-40B4-BE49-F238E27FC236}">
                  <a16:creationId xmlns:a16="http://schemas.microsoft.com/office/drawing/2014/main" id="{4A9DE5EB-4A41-4FB6-97E8-82FACE827F85}"/>
                </a:ext>
              </a:extLst>
            </p:cNvPr>
            <p:cNvCxnSpPr>
              <a:cxnSpLocks/>
            </p:cNvCxnSpPr>
            <p:nvPr/>
          </p:nvCxnSpPr>
          <p:spPr>
            <a:xfrm>
              <a:off x="10786412" y="3200600"/>
              <a:ext cx="0" cy="407276"/>
            </a:xfrm>
            <a:prstGeom prst="straightConnector1">
              <a:avLst/>
            </a:prstGeom>
            <a:ln w="12700" cap="rnd">
              <a:solidFill>
                <a:schemeClr val="tx1"/>
              </a:solidFill>
              <a:prstDash val="sysDot"/>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5891E3A7-7B7C-4FE2-9532-9B1B8773B6AF}"/>
                </a:ext>
              </a:extLst>
            </p:cNvPr>
            <p:cNvSpPr/>
            <p:nvPr/>
          </p:nvSpPr>
          <p:spPr>
            <a:xfrm>
              <a:off x="8729606" y="5653145"/>
              <a:ext cx="138595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a:ea typeface="+mn-ea"/>
                  <a:cs typeface="+mn-cs"/>
                </a:rPr>
                <a:t>SAP HANA</a:t>
              </a:r>
            </a:p>
          </p:txBody>
        </p:sp>
      </p:grpSp>
    </p:spTree>
    <p:extLst>
      <p:ext uri="{BB962C8B-B14F-4D97-AF65-F5344CB8AC3E}">
        <p14:creationId xmlns:p14="http://schemas.microsoft.com/office/powerpoint/2010/main" val="796015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Spatial Use Case Patterns</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8" y="1490427"/>
            <a:ext cx="6811201"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Detect spatial relationships</a:t>
            </a:r>
          </a:p>
          <a:p>
            <a:pPr marL="460375" lvl="1" indent="-230188">
              <a:lnSpc>
                <a:spcPct val="80000"/>
              </a:lnSpc>
              <a:buFont typeface="Arial" panose="020B0604020202020204" pitchFamily="34" charset="0"/>
              <a:buChar char="•"/>
            </a:pPr>
            <a:r>
              <a:rPr lang="en-US" sz="1800" dirty="0"/>
              <a:t>Customers in sales region</a:t>
            </a:r>
          </a:p>
          <a:p>
            <a:r>
              <a:rPr lang="en-US" b="1" dirty="0">
                <a:solidFill>
                  <a:schemeClr val="accent1"/>
                </a:solidFill>
              </a:rPr>
              <a:t>Spatial aggregation</a:t>
            </a:r>
          </a:p>
          <a:p>
            <a:pPr marL="460375" lvl="1" indent="-230188">
              <a:lnSpc>
                <a:spcPct val="80000"/>
              </a:lnSpc>
              <a:buFont typeface="Arial" panose="020B0604020202020204" pitchFamily="34" charset="0"/>
              <a:buChar char="•"/>
            </a:pPr>
            <a:r>
              <a:rPr lang="en-US" sz="1800" dirty="0"/>
              <a:t>Density and distribution along spatial grids</a:t>
            </a:r>
          </a:p>
          <a:p>
            <a:pPr marL="460375" lvl="1" indent="-230188">
              <a:lnSpc>
                <a:spcPct val="80000"/>
              </a:lnSpc>
              <a:buFont typeface="Arial" panose="020B0604020202020204" pitchFamily="34" charset="0"/>
              <a:buChar char="•"/>
            </a:pPr>
            <a:r>
              <a:rPr lang="en-US" sz="1800" dirty="0"/>
              <a:t>Catchment areas of hospitals</a:t>
            </a:r>
          </a:p>
          <a:p>
            <a:r>
              <a:rPr lang="en-US" b="1" dirty="0">
                <a:solidFill>
                  <a:schemeClr val="accent1"/>
                </a:solidFill>
              </a:rPr>
              <a:t>Calculating trajectories and motion statistics</a:t>
            </a:r>
          </a:p>
          <a:p>
            <a:pPr marL="460375" lvl="1" indent="-230188">
              <a:lnSpc>
                <a:spcPct val="80000"/>
              </a:lnSpc>
              <a:buFont typeface="Arial" panose="020B0604020202020204" pitchFamily="34" charset="0"/>
              <a:buChar char="•"/>
              <a:defRPr/>
            </a:pPr>
            <a:r>
              <a:rPr lang="en-US" sz="1800" dirty="0"/>
              <a:t>Deriving routes, speed, and dwell location from location observations</a:t>
            </a:r>
          </a:p>
          <a:p>
            <a:r>
              <a:rPr lang="en-US" b="1" dirty="0">
                <a:solidFill>
                  <a:schemeClr val="accent1"/>
                </a:solidFill>
              </a:rPr>
              <a:t>Spatial machine learning</a:t>
            </a:r>
          </a:p>
          <a:p>
            <a:pPr marL="460375" lvl="1" indent="-230188">
              <a:lnSpc>
                <a:spcPct val="80000"/>
              </a:lnSpc>
              <a:buFont typeface="Arial" panose="020B0604020202020204" pitchFamily="34" charset="0"/>
              <a:buChar char="•"/>
              <a:defRPr/>
            </a:pPr>
            <a:r>
              <a:rPr lang="en-US" sz="1800" dirty="0"/>
              <a:t>Geospatial features for use in classification algorithms</a:t>
            </a:r>
          </a:p>
          <a:p>
            <a:pPr marL="460375" lvl="1" indent="-230188">
              <a:lnSpc>
                <a:spcPct val="80000"/>
              </a:lnSpc>
              <a:buFont typeface="Arial" panose="020B0604020202020204" pitchFamily="34" charset="0"/>
              <a:buChar char="•"/>
              <a:defRPr/>
            </a:pPr>
            <a:r>
              <a:rPr lang="en-US" sz="1800" dirty="0"/>
              <a:t>Spatial clustering for location based timeseries forecast</a:t>
            </a:r>
          </a:p>
          <a:p>
            <a:pPr marL="460375" lvl="1" indent="-230188">
              <a:lnSpc>
                <a:spcPct val="90000"/>
              </a:lnSpc>
              <a:buFont typeface="Arial" panose="020B0604020202020204" pitchFamily="34" charset="0"/>
              <a:buChar char="•"/>
              <a:defRPr/>
            </a:pPr>
            <a:endParaRPr lang="en-US" sz="1500" dirty="0"/>
          </a:p>
        </p:txBody>
      </p:sp>
      <p:pic>
        <p:nvPicPr>
          <p:cNvPr id="6" name="Picture 5">
            <a:extLst>
              <a:ext uri="{FF2B5EF4-FFF2-40B4-BE49-F238E27FC236}">
                <a16:creationId xmlns:a16="http://schemas.microsoft.com/office/drawing/2014/main" id="{4BE17568-C6A3-4E7E-8B29-6F23337120CE}"/>
              </a:ext>
            </a:extLst>
          </p:cNvPr>
          <p:cNvPicPr>
            <a:picLocks noChangeAspect="1"/>
          </p:cNvPicPr>
          <p:nvPr/>
        </p:nvPicPr>
        <p:blipFill>
          <a:blip r:embed="rId3"/>
          <a:stretch>
            <a:fillRect/>
          </a:stretch>
        </p:blipFill>
        <p:spPr>
          <a:xfrm>
            <a:off x="6713586" y="1280664"/>
            <a:ext cx="2490188" cy="2148336"/>
          </a:xfrm>
          <a:prstGeom prst="rect">
            <a:avLst/>
          </a:prstGeom>
          <a:ln>
            <a:solidFill>
              <a:schemeClr val="bg1"/>
            </a:solidFill>
          </a:ln>
        </p:spPr>
      </p:pic>
      <p:pic>
        <p:nvPicPr>
          <p:cNvPr id="36" name="Picture 35">
            <a:extLst>
              <a:ext uri="{FF2B5EF4-FFF2-40B4-BE49-F238E27FC236}">
                <a16:creationId xmlns:a16="http://schemas.microsoft.com/office/drawing/2014/main" id="{C1BC258C-5819-47CE-BDEB-14CACA96390F}"/>
              </a:ext>
            </a:extLst>
          </p:cNvPr>
          <p:cNvPicPr>
            <a:picLocks noChangeAspect="1"/>
          </p:cNvPicPr>
          <p:nvPr/>
        </p:nvPicPr>
        <p:blipFill>
          <a:blip r:embed="rId4"/>
          <a:stretch>
            <a:fillRect/>
          </a:stretch>
        </p:blipFill>
        <p:spPr>
          <a:xfrm>
            <a:off x="8250764" y="1577625"/>
            <a:ext cx="2490188" cy="2162366"/>
          </a:xfrm>
          <a:prstGeom prst="rect">
            <a:avLst/>
          </a:prstGeom>
          <a:ln>
            <a:solidFill>
              <a:schemeClr val="bg1"/>
            </a:solidFill>
          </a:ln>
        </p:spPr>
      </p:pic>
      <p:pic>
        <p:nvPicPr>
          <p:cNvPr id="58" name="Picture 57">
            <a:extLst>
              <a:ext uri="{FF2B5EF4-FFF2-40B4-BE49-F238E27FC236}">
                <a16:creationId xmlns:a16="http://schemas.microsoft.com/office/drawing/2014/main" id="{99D68267-DCA0-484F-BB1A-5A394FA103F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331899" y="4162732"/>
            <a:ext cx="4493941" cy="2198257"/>
          </a:xfrm>
          <a:prstGeom prst="rect">
            <a:avLst/>
          </a:prstGeom>
        </p:spPr>
      </p:pic>
      <p:pic>
        <p:nvPicPr>
          <p:cNvPr id="34" name="Picture 33">
            <a:extLst>
              <a:ext uri="{FF2B5EF4-FFF2-40B4-BE49-F238E27FC236}">
                <a16:creationId xmlns:a16="http://schemas.microsoft.com/office/drawing/2014/main" id="{C955E5A0-EDF4-48DE-870C-06ACBDE494F5}"/>
              </a:ext>
            </a:extLst>
          </p:cNvPr>
          <p:cNvPicPr>
            <a:picLocks noChangeAspect="1"/>
          </p:cNvPicPr>
          <p:nvPr/>
        </p:nvPicPr>
        <p:blipFill>
          <a:blip r:embed="rId6"/>
          <a:stretch>
            <a:fillRect/>
          </a:stretch>
        </p:blipFill>
        <p:spPr>
          <a:xfrm>
            <a:off x="9787942" y="1888616"/>
            <a:ext cx="2499943" cy="2167672"/>
          </a:xfrm>
          <a:prstGeom prst="rect">
            <a:avLst/>
          </a:prstGeom>
          <a:ln>
            <a:solidFill>
              <a:schemeClr val="bg1"/>
            </a:solidFill>
          </a:ln>
        </p:spPr>
      </p:pic>
      <p:sp>
        <p:nvSpPr>
          <p:cNvPr id="39" name="TextBox 38">
            <a:extLst>
              <a:ext uri="{FF2B5EF4-FFF2-40B4-BE49-F238E27FC236}">
                <a16:creationId xmlns:a16="http://schemas.microsoft.com/office/drawing/2014/main" id="{3CDA3162-53C8-402D-9C3D-2127C3FAEFDB}"/>
              </a:ext>
            </a:extLst>
          </p:cNvPr>
          <p:cNvSpPr txBox="1"/>
          <p:nvPr/>
        </p:nvSpPr>
        <p:spPr>
          <a:xfrm>
            <a:off x="7973126" y="1051279"/>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Spatial Clustering</a:t>
            </a:r>
            <a:endParaRPr lang="en-DE" sz="1200" kern="0" dirty="0" err="1">
              <a:solidFill>
                <a:schemeClr val="bg2"/>
              </a:solidFill>
              <a:ea typeface="Arial Unicode MS" pitchFamily="34" charset="-128"/>
              <a:cs typeface="Arial Unicode MS" pitchFamily="34" charset="-128"/>
            </a:endParaRPr>
          </a:p>
        </p:txBody>
      </p:sp>
      <p:sp>
        <p:nvSpPr>
          <p:cNvPr id="63" name="TextBox 62">
            <a:extLst>
              <a:ext uri="{FF2B5EF4-FFF2-40B4-BE49-F238E27FC236}">
                <a16:creationId xmlns:a16="http://schemas.microsoft.com/office/drawing/2014/main" id="{2E6074DA-9BC4-46F2-B087-E33FE04F3EB6}"/>
              </a:ext>
            </a:extLst>
          </p:cNvPr>
          <p:cNvSpPr txBox="1"/>
          <p:nvPr/>
        </p:nvSpPr>
        <p:spPr>
          <a:xfrm>
            <a:off x="9578870" y="1354831"/>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Catchment Areas</a:t>
            </a:r>
            <a:endParaRPr lang="en-DE" sz="1200" kern="0" dirty="0" err="1">
              <a:solidFill>
                <a:schemeClr val="bg2"/>
              </a:solidFill>
              <a:ea typeface="Arial Unicode MS" pitchFamily="34" charset="-128"/>
              <a:cs typeface="Arial Unicode MS" pitchFamily="34" charset="-128"/>
            </a:endParaRPr>
          </a:p>
        </p:txBody>
      </p:sp>
      <p:sp>
        <p:nvSpPr>
          <p:cNvPr id="64" name="TextBox 63">
            <a:extLst>
              <a:ext uri="{FF2B5EF4-FFF2-40B4-BE49-F238E27FC236}">
                <a16:creationId xmlns:a16="http://schemas.microsoft.com/office/drawing/2014/main" id="{7309CA9F-97F8-4851-B650-41C0EA0215D3}"/>
              </a:ext>
            </a:extLst>
          </p:cNvPr>
          <p:cNvSpPr txBox="1"/>
          <p:nvPr/>
        </p:nvSpPr>
        <p:spPr>
          <a:xfrm>
            <a:off x="11350552" y="1672187"/>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Trajectories</a:t>
            </a:r>
            <a:endParaRPr lang="en-DE" sz="1200" kern="0" dirty="0" err="1">
              <a:solidFill>
                <a:schemeClr val="bg2"/>
              </a:solidFill>
              <a:ea typeface="Arial Unicode MS" pitchFamily="34" charset="-128"/>
              <a:cs typeface="Arial Unicode MS" pitchFamily="34" charset="-128"/>
            </a:endParaRPr>
          </a:p>
        </p:txBody>
      </p:sp>
      <p:sp>
        <p:nvSpPr>
          <p:cNvPr id="65" name="TextBox 64">
            <a:extLst>
              <a:ext uri="{FF2B5EF4-FFF2-40B4-BE49-F238E27FC236}">
                <a16:creationId xmlns:a16="http://schemas.microsoft.com/office/drawing/2014/main" id="{84FF373A-0879-4FCE-84F5-745A9B947BED}"/>
              </a:ext>
            </a:extLst>
          </p:cNvPr>
          <p:cNvSpPr txBox="1"/>
          <p:nvPr/>
        </p:nvSpPr>
        <p:spPr>
          <a:xfrm>
            <a:off x="7315199" y="6361985"/>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Geospatial Features</a:t>
            </a:r>
            <a:endParaRPr lang="en-DE" sz="1200" kern="0" dirty="0" err="1">
              <a:solidFill>
                <a:schemeClr val="bg2"/>
              </a:solidFill>
              <a:ea typeface="Arial Unicode MS" pitchFamily="34" charset="-128"/>
              <a:cs typeface="Arial Unicode MS" pitchFamily="34" charset="-128"/>
            </a:endParaRPr>
          </a:p>
        </p:txBody>
      </p:sp>
    </p:spTree>
    <p:extLst>
      <p:ext uri="{BB962C8B-B14F-4D97-AF65-F5344CB8AC3E}">
        <p14:creationId xmlns:p14="http://schemas.microsoft.com/office/powerpoint/2010/main" val="2373415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Core Capabilities</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6486409" cy="4716000"/>
          </a:xfrm>
          <a:prstGeom prst="rect">
            <a:avLst/>
          </a:prstGeom>
        </p:spPr>
        <p:txBody>
          <a:bodyPr>
            <a:normAutofit fontScale="92500" lnSpcReduction="20000"/>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Graph model</a:t>
            </a:r>
          </a:p>
          <a:p>
            <a:pPr marL="460375" lvl="1" indent="-230188">
              <a:buFont typeface="Arial" panose="020B0604020202020204" pitchFamily="34" charset="0"/>
              <a:buChar char="•"/>
            </a:pPr>
            <a:r>
              <a:rPr lang="en-US" sz="1800" dirty="0"/>
              <a:t>Labeled property graph embedded into SQL/relational</a:t>
            </a:r>
          </a:p>
          <a:p>
            <a:r>
              <a:rPr lang="en-US" b="1" dirty="0">
                <a:solidFill>
                  <a:schemeClr val="accent1"/>
                </a:solidFill>
              </a:rPr>
              <a:t>Graph queries and algorithms</a:t>
            </a:r>
          </a:p>
          <a:p>
            <a:pPr marL="460375" lvl="1" indent="-230188">
              <a:buFont typeface="Arial" panose="020B0604020202020204" pitchFamily="34" charset="0"/>
              <a:buChar char="•"/>
            </a:pPr>
            <a:r>
              <a:rPr lang="en-US" sz="1800" dirty="0"/>
              <a:t>Cypher for pattern matching</a:t>
            </a:r>
          </a:p>
          <a:p>
            <a:pPr marL="460375" lvl="1" indent="-230188">
              <a:buFont typeface="Arial" panose="020B0604020202020204" pitchFamily="34" charset="0"/>
              <a:buChar char="•"/>
            </a:pPr>
            <a:r>
              <a:rPr lang="en-US" sz="1800" dirty="0"/>
              <a:t>Built-in algorithms, e.g. shortest path, page rank, link prediction</a:t>
            </a:r>
          </a:p>
          <a:p>
            <a:pPr marL="460375" lvl="1" indent="-230188">
              <a:buFont typeface="Arial" panose="020B0604020202020204" pitchFamily="34" charset="0"/>
              <a:buChar char="•"/>
            </a:pPr>
            <a:r>
              <a:rPr lang="en-US" sz="1800" dirty="0"/>
              <a:t>In-database Graph procedures (“GraphScript”)</a:t>
            </a:r>
          </a:p>
          <a:p>
            <a:r>
              <a:rPr lang="en-US" b="1" dirty="0">
                <a:solidFill>
                  <a:schemeClr val="accent1"/>
                </a:solidFill>
              </a:rPr>
              <a:t>Consumption</a:t>
            </a:r>
          </a:p>
          <a:p>
            <a:pPr marL="460375" lvl="1" indent="-230188">
              <a:buFont typeface="Arial" panose="020B0604020202020204" pitchFamily="34" charset="0"/>
              <a:buChar char="•"/>
            </a:pPr>
            <a:r>
              <a:rPr lang="en-US" sz="1800" dirty="0"/>
              <a:t>SQL, ABAP (via AMDP)</a:t>
            </a:r>
          </a:p>
          <a:p>
            <a:pPr marL="460375" lvl="1" indent="-230188">
              <a:buFont typeface="Arial" panose="020B0604020202020204" pitchFamily="34" charset="0"/>
              <a:buChar char="•"/>
            </a:pPr>
            <a:r>
              <a:rPr lang="en-US" sz="1800" dirty="0"/>
              <a:t>Python client for machine learning (</a:t>
            </a:r>
            <a:r>
              <a:rPr lang="en-US" sz="1800" dirty="0" err="1"/>
              <a:t>hana</a:t>
            </a:r>
            <a:r>
              <a:rPr lang="en-US" sz="1800" dirty="0"/>
              <a:t>-ml)</a:t>
            </a:r>
          </a:p>
          <a:p>
            <a:pPr marL="460375" lvl="1" indent="-230188">
              <a:buFont typeface="Arial" panose="020B0604020202020204" pitchFamily="34" charset="0"/>
              <a:buChar char="•"/>
            </a:pPr>
            <a:r>
              <a:rPr lang="en-US" sz="1800" dirty="0"/>
              <a:t>HANA Database Explorer, </a:t>
            </a:r>
            <a:r>
              <a:rPr lang="en-US" sz="1800" dirty="0" err="1"/>
              <a:t>Cytoscape</a:t>
            </a:r>
            <a:r>
              <a:rPr lang="en-US" sz="1800" dirty="0"/>
              <a:t> (preview)</a:t>
            </a:r>
          </a:p>
          <a:p>
            <a:r>
              <a:rPr lang="en-US" sz="2000" b="1" dirty="0">
                <a:solidFill>
                  <a:schemeClr val="accent1"/>
                </a:solidFill>
              </a:rPr>
              <a:t>Roadmap milestones</a:t>
            </a:r>
          </a:p>
          <a:p>
            <a:pPr marL="460375" lvl="1" indent="-230188">
              <a:buFont typeface="Arial" panose="020B0604020202020204" pitchFamily="34" charset="0"/>
              <a:buChar char="•"/>
            </a:pPr>
            <a:r>
              <a:rPr lang="en-US" sz="1800" dirty="0"/>
              <a:t>Massive performance improvements for real-time updates</a:t>
            </a:r>
          </a:p>
          <a:p>
            <a:pPr marL="460375" lvl="1" indent="-230188">
              <a:buFont typeface="Arial" panose="020B0604020202020204" pitchFamily="34" charset="0"/>
              <a:buChar char="•"/>
            </a:pPr>
            <a:r>
              <a:rPr lang="en-US" sz="1800" dirty="0"/>
              <a:t>Graph on JSON Document Store, improved handling of heterogenous data</a:t>
            </a:r>
          </a:p>
          <a:p>
            <a:pPr marL="460375" lvl="1" indent="-230188">
              <a:buFont typeface="Arial" panose="020B0604020202020204" pitchFamily="34" charset="0"/>
              <a:buChar char="•"/>
            </a:pPr>
            <a:endParaRPr lang="en-US" sz="1800" dirty="0"/>
          </a:p>
        </p:txBody>
      </p:sp>
      <p:grpSp>
        <p:nvGrpSpPr>
          <p:cNvPr id="29" name="Group 28">
            <a:extLst>
              <a:ext uri="{FF2B5EF4-FFF2-40B4-BE49-F238E27FC236}">
                <a16:creationId xmlns:a16="http://schemas.microsoft.com/office/drawing/2014/main" id="{354C54EA-F1D5-4F06-9AD5-2C34D0EDA271}"/>
              </a:ext>
            </a:extLst>
          </p:cNvPr>
          <p:cNvGrpSpPr/>
          <p:nvPr/>
        </p:nvGrpSpPr>
        <p:grpSpPr>
          <a:xfrm>
            <a:off x="7349426" y="1448100"/>
            <a:ext cx="4208831" cy="4772078"/>
            <a:chOff x="7349426" y="1448100"/>
            <a:chExt cx="4208831" cy="4772078"/>
          </a:xfrm>
        </p:grpSpPr>
        <p:sp>
          <p:nvSpPr>
            <p:cNvPr id="30" name="Rectangle: Rounded Corners 110">
              <a:extLst>
                <a:ext uri="{FF2B5EF4-FFF2-40B4-BE49-F238E27FC236}">
                  <a16:creationId xmlns:a16="http://schemas.microsoft.com/office/drawing/2014/main" id="{BA170F87-2B19-4995-8DB3-D544F20ABA90}"/>
                </a:ext>
              </a:extLst>
            </p:cNvPr>
            <p:cNvSpPr>
              <a:spLocks/>
            </p:cNvSpPr>
            <p:nvPr/>
          </p:nvSpPr>
          <p:spPr>
            <a:xfrm>
              <a:off x="7349426" y="2430200"/>
              <a:ext cx="4146315" cy="3789978"/>
            </a:xfrm>
            <a:prstGeom prst="roundRect">
              <a:avLst>
                <a:gd name="adj" fmla="val 11542"/>
              </a:avLst>
            </a:prstGeom>
            <a:solidFill>
              <a:srgbClr val="003283"/>
            </a:solidFill>
            <a:ln w="12700">
              <a:miter lim="400000"/>
            </a:ln>
            <a:effectLst>
              <a:outerShdw blurRad="139700" dist="50800" dir="2700000" sx="101000" sy="101000" algn="tl" rotWithShape="0">
                <a:prstClr val="black">
                  <a:alpha val="16000"/>
                </a:prstClr>
              </a:outerShdw>
            </a:effectLst>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CA" sz="3200" b="0" i="0" u="none" strike="noStrike" kern="0" cap="none" spc="0" normalizeH="0" baseline="0" noProof="0">
                <a:ln>
                  <a:noFill/>
                </a:ln>
                <a:solidFill>
                  <a:srgbClr val="FFFFFF"/>
                </a:solidFill>
                <a:effectLst/>
                <a:uLnTx/>
                <a:uFillTx/>
                <a:latin typeface="Helvetica 65 Medium"/>
                <a:ea typeface="+mn-ea"/>
                <a:cs typeface="+mn-cs"/>
              </a:endParaRPr>
            </a:p>
          </p:txBody>
        </p:sp>
        <p:sp>
          <p:nvSpPr>
            <p:cNvPr id="31" name="TextBox 46">
              <a:extLst>
                <a:ext uri="{FF2B5EF4-FFF2-40B4-BE49-F238E27FC236}">
                  <a16:creationId xmlns:a16="http://schemas.microsoft.com/office/drawing/2014/main" id="{A81913F0-C113-4167-BE0B-11643DAA3FEE}"/>
                </a:ext>
              </a:extLst>
            </p:cNvPr>
            <p:cNvSpPr txBox="1"/>
            <p:nvPr/>
          </p:nvSpPr>
          <p:spPr>
            <a:xfrm>
              <a:off x="7349426" y="1448100"/>
              <a:ext cx="1750479" cy="369332"/>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Python Environment</a:t>
              </a:r>
              <a:endParaRPr kumimoji="0" lang="en-US" sz="12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endParaRPr>
            </a:p>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Python ML API</a:t>
              </a:r>
            </a:p>
          </p:txBody>
        </p:sp>
        <p:sp>
          <p:nvSpPr>
            <p:cNvPr id="32" name="TextBox 31">
              <a:extLst>
                <a:ext uri="{FF2B5EF4-FFF2-40B4-BE49-F238E27FC236}">
                  <a16:creationId xmlns:a16="http://schemas.microsoft.com/office/drawing/2014/main" id="{9C9643DC-6E24-4B27-8B98-0C6D81BEC232}"/>
                </a:ext>
              </a:extLst>
            </p:cNvPr>
            <p:cNvSpPr txBox="1"/>
            <p:nvPr/>
          </p:nvSpPr>
          <p:spPr>
            <a:xfrm>
              <a:off x="10014566" y="1448100"/>
              <a:ext cx="1543691" cy="369332"/>
            </a:xfrm>
            <a:prstGeom prst="rect">
              <a:avLst/>
            </a:prstGeom>
            <a:noFill/>
          </p:spPr>
          <p:txBody>
            <a:bodyPr wrap="none" lIns="0" tIns="0" rIns="0" bIns="0" rtlCol="0">
              <a:spAutoFit/>
            </a:bodyPr>
            <a:lstStyle/>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Applications</a:t>
              </a:r>
              <a:endParaRPr kumimoji="0" lang="en-US" sz="12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endParaRPr>
            </a:p>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Augmented Processes</a:t>
              </a:r>
            </a:p>
          </p:txBody>
        </p:sp>
        <p:cxnSp>
          <p:nvCxnSpPr>
            <p:cNvPr id="33" name="Arrow">
              <a:extLst>
                <a:ext uri="{FF2B5EF4-FFF2-40B4-BE49-F238E27FC236}">
                  <a16:creationId xmlns:a16="http://schemas.microsoft.com/office/drawing/2014/main" id="{8E2CA789-FA00-4297-9BE7-77E4D7733609}"/>
                </a:ext>
              </a:extLst>
            </p:cNvPr>
            <p:cNvCxnSpPr>
              <a:cxnSpLocks/>
            </p:cNvCxnSpPr>
            <p:nvPr/>
          </p:nvCxnSpPr>
          <p:spPr>
            <a:xfrm>
              <a:off x="8224664" y="1920178"/>
              <a:ext cx="0" cy="407276"/>
            </a:xfrm>
            <a:prstGeom prst="straightConnector1">
              <a:avLst/>
            </a:prstGeom>
            <a:ln w="12700" cap="rnd">
              <a:solidFill>
                <a:schemeClr val="tx1"/>
              </a:solidFill>
              <a:prstDash val="sysDot"/>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4" name="Arrow">
              <a:extLst>
                <a:ext uri="{FF2B5EF4-FFF2-40B4-BE49-F238E27FC236}">
                  <a16:creationId xmlns:a16="http://schemas.microsoft.com/office/drawing/2014/main" id="{0C13011B-D48D-4786-B353-17B77BFC2309}"/>
                </a:ext>
              </a:extLst>
            </p:cNvPr>
            <p:cNvCxnSpPr>
              <a:cxnSpLocks/>
            </p:cNvCxnSpPr>
            <p:nvPr/>
          </p:nvCxnSpPr>
          <p:spPr>
            <a:xfrm>
              <a:off x="10786411" y="1920178"/>
              <a:ext cx="0" cy="407276"/>
            </a:xfrm>
            <a:prstGeom prst="straightConnector1">
              <a:avLst/>
            </a:prstGeom>
            <a:ln w="12700" cap="rnd">
              <a:solidFill>
                <a:schemeClr val="tx1"/>
              </a:solidFill>
              <a:prstDash val="sysDot"/>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5" name="Textfeld 1">
              <a:extLst>
                <a:ext uri="{FF2B5EF4-FFF2-40B4-BE49-F238E27FC236}">
                  <a16:creationId xmlns:a16="http://schemas.microsoft.com/office/drawing/2014/main" id="{D72DC443-C9AE-4BF4-A574-59528AF23656}"/>
                </a:ext>
              </a:extLst>
            </p:cNvPr>
            <p:cNvSpPr txBox="1"/>
            <p:nvPr/>
          </p:nvSpPr>
          <p:spPr>
            <a:xfrm>
              <a:off x="7972402" y="3785492"/>
              <a:ext cx="548227" cy="323165"/>
            </a:xfrm>
            <a:prstGeom prst="rect">
              <a:avLst/>
            </a:prstGeom>
            <a:noFill/>
          </p:spPr>
          <p:txBody>
            <a:bodyPr wrap="non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Pattern </a:t>
              </a:r>
            </a:p>
            <a:p>
              <a:pPr marL="0" marR="0" lvl="0" indent="0" algn="ctr"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05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Matching</a:t>
              </a:r>
            </a:p>
          </p:txBody>
        </p:sp>
        <p:pic>
          <p:nvPicPr>
            <p:cNvPr id="36" name="Grafik 29">
              <a:extLst>
                <a:ext uri="{FF2B5EF4-FFF2-40B4-BE49-F238E27FC236}">
                  <a16:creationId xmlns:a16="http://schemas.microsoft.com/office/drawing/2014/main" id="{42F61353-914C-401B-AD62-ACBBA32CC42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741771" y="2918120"/>
              <a:ext cx="1041874" cy="1041874"/>
            </a:xfrm>
            <a:prstGeom prst="rect">
              <a:avLst/>
            </a:prstGeom>
          </p:spPr>
        </p:pic>
        <p:sp>
          <p:nvSpPr>
            <p:cNvPr id="37" name="Textfeld 6">
              <a:extLst>
                <a:ext uri="{FF2B5EF4-FFF2-40B4-BE49-F238E27FC236}">
                  <a16:creationId xmlns:a16="http://schemas.microsoft.com/office/drawing/2014/main" id="{771638C8-EC6D-40F1-B6EC-C9819E428EE4}"/>
                </a:ext>
              </a:extLst>
            </p:cNvPr>
            <p:cNvSpPr txBox="1"/>
            <p:nvPr/>
          </p:nvSpPr>
          <p:spPr>
            <a:xfrm>
              <a:off x="10090279" y="3785492"/>
              <a:ext cx="869789" cy="49859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Network Analysis Procedures</a:t>
              </a:r>
            </a:p>
          </p:txBody>
        </p:sp>
        <p:pic>
          <p:nvPicPr>
            <p:cNvPr id="38" name="Grafik 30">
              <a:extLst>
                <a:ext uri="{FF2B5EF4-FFF2-40B4-BE49-F238E27FC236}">
                  <a16:creationId xmlns:a16="http://schemas.microsoft.com/office/drawing/2014/main" id="{4B974FC8-208B-441B-8BF6-8E2A73D04FD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174046" y="3089315"/>
              <a:ext cx="695372" cy="695372"/>
            </a:xfrm>
            <a:prstGeom prst="rect">
              <a:avLst/>
            </a:prstGeom>
          </p:spPr>
        </p:pic>
        <p:pic>
          <p:nvPicPr>
            <p:cNvPr id="39" name="Grafik 27">
              <a:extLst>
                <a:ext uri="{FF2B5EF4-FFF2-40B4-BE49-F238E27FC236}">
                  <a16:creationId xmlns:a16="http://schemas.microsoft.com/office/drawing/2014/main" id="{FFAE06B9-A75D-4B32-AA1E-FBCFE8240AB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9095147" y="3884368"/>
              <a:ext cx="695372" cy="695372"/>
            </a:xfrm>
            <a:prstGeom prst="rect">
              <a:avLst/>
            </a:prstGeom>
            <a:noFill/>
          </p:spPr>
        </p:pic>
        <p:sp>
          <p:nvSpPr>
            <p:cNvPr id="40" name="Textfeld 28">
              <a:extLst>
                <a:ext uri="{FF2B5EF4-FFF2-40B4-BE49-F238E27FC236}">
                  <a16:creationId xmlns:a16="http://schemas.microsoft.com/office/drawing/2014/main" id="{027F983B-27F8-4AA1-8794-80E284543CB2}"/>
                </a:ext>
              </a:extLst>
            </p:cNvPr>
            <p:cNvSpPr txBox="1"/>
            <p:nvPr/>
          </p:nvSpPr>
          <p:spPr>
            <a:xfrm>
              <a:off x="8823699" y="4497149"/>
              <a:ext cx="1238268" cy="212217"/>
            </a:xfrm>
            <a:prstGeom prst="rect">
              <a:avLst/>
            </a:prstGeom>
            <a:noFill/>
          </p:spPr>
          <p:txBody>
            <a:bodyPr wrap="square" lIns="0" tIns="0" rIns="0" bIns="0" rtlCol="0" anchor="ctr">
              <a:noAutofit/>
            </a:bodyPr>
            <a:lstStyle/>
            <a:p>
              <a:pPr marL="0" marR="0" lvl="0" indent="0" algn="ctr" defTabSz="1088776" rtl="0" eaLnBrk="1" fontAlgn="base" latinLnBrk="0" hangingPunct="1">
                <a:lnSpc>
                  <a:spcPct val="100000"/>
                </a:lnSpc>
                <a:spcBef>
                  <a:spcPts val="0"/>
                </a:spcBef>
                <a:spcAft>
                  <a:spcPct val="0"/>
                </a:spcAft>
                <a:buClr>
                  <a:srgbClr val="F0AB00"/>
                </a:buClr>
                <a:buSzPct val="80000"/>
                <a:buFontTx/>
                <a:buNone/>
                <a:tabLst/>
                <a:defRPr/>
              </a:pPr>
              <a:r>
                <a:rPr kumimoji="0" lang="de-DE" sz="105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Graph Model</a:t>
              </a:r>
            </a:p>
          </p:txBody>
        </p:sp>
        <p:pic>
          <p:nvPicPr>
            <p:cNvPr id="41" name="Picture 61">
              <a:extLst>
                <a:ext uri="{FF2B5EF4-FFF2-40B4-BE49-F238E27FC236}">
                  <a16:creationId xmlns:a16="http://schemas.microsoft.com/office/drawing/2014/main" id="{4A782538-4FD8-4DF8-B780-8E4DEDAB6232}"/>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9100296" y="5261586"/>
              <a:ext cx="695372" cy="695372"/>
            </a:xfrm>
            <a:prstGeom prst="rect">
              <a:avLst/>
            </a:prstGeom>
            <a:noFill/>
          </p:spPr>
        </p:pic>
        <p:sp>
          <p:nvSpPr>
            <p:cNvPr id="42" name="Textfeld 44">
              <a:extLst>
                <a:ext uri="{FF2B5EF4-FFF2-40B4-BE49-F238E27FC236}">
                  <a16:creationId xmlns:a16="http://schemas.microsoft.com/office/drawing/2014/main" id="{E426D737-3933-4056-BC18-D63098D2C0EB}"/>
                </a:ext>
              </a:extLst>
            </p:cNvPr>
            <p:cNvSpPr txBox="1"/>
            <p:nvPr/>
          </p:nvSpPr>
          <p:spPr>
            <a:xfrm>
              <a:off x="8942180" y="5877526"/>
              <a:ext cx="1011607" cy="16158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Relational Store </a:t>
              </a:r>
            </a:p>
          </p:txBody>
        </p:sp>
        <p:sp>
          <p:nvSpPr>
            <p:cNvPr id="43" name="Rectangle 42">
              <a:extLst>
                <a:ext uri="{FF2B5EF4-FFF2-40B4-BE49-F238E27FC236}">
                  <a16:creationId xmlns:a16="http://schemas.microsoft.com/office/drawing/2014/main" id="{86E10876-8BF3-4979-ADF1-7088319FCC30}"/>
                </a:ext>
              </a:extLst>
            </p:cNvPr>
            <p:cNvSpPr/>
            <p:nvPr/>
          </p:nvSpPr>
          <p:spPr>
            <a:xfrm>
              <a:off x="8724454" y="2646279"/>
              <a:ext cx="138595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a:ea typeface="+mn-ea"/>
                  <a:cs typeface="+mn-cs"/>
                </a:rPr>
                <a:t>SAP HANA</a:t>
              </a:r>
            </a:p>
          </p:txBody>
        </p:sp>
        <p:pic>
          <p:nvPicPr>
            <p:cNvPr id="44" name="Graphic 43">
              <a:extLst>
                <a:ext uri="{FF2B5EF4-FFF2-40B4-BE49-F238E27FC236}">
                  <a16:creationId xmlns:a16="http://schemas.microsoft.com/office/drawing/2014/main" id="{C9DD3CA6-4544-4901-B82B-4AFB3F3E31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54462" y="3383165"/>
              <a:ext cx="702205" cy="561764"/>
            </a:xfrm>
            <a:prstGeom prst="rect">
              <a:avLst/>
            </a:prstGeom>
          </p:spPr>
        </p:pic>
        <p:pic>
          <p:nvPicPr>
            <p:cNvPr id="45" name="Graphic 44">
              <a:extLst>
                <a:ext uri="{FF2B5EF4-FFF2-40B4-BE49-F238E27FC236}">
                  <a16:creationId xmlns:a16="http://schemas.microsoft.com/office/drawing/2014/main" id="{EC81015F-2108-4D0F-B797-AC7D0AAC56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695632" y="3383165"/>
              <a:ext cx="702205" cy="561764"/>
            </a:xfrm>
            <a:prstGeom prst="rect">
              <a:avLst/>
            </a:prstGeom>
          </p:spPr>
        </p:pic>
        <p:cxnSp>
          <p:nvCxnSpPr>
            <p:cNvPr id="46" name="Arrow">
              <a:extLst>
                <a:ext uri="{FF2B5EF4-FFF2-40B4-BE49-F238E27FC236}">
                  <a16:creationId xmlns:a16="http://schemas.microsoft.com/office/drawing/2014/main" id="{1585C22B-F36A-4F1E-8F6E-22F3346A41B6}"/>
                </a:ext>
              </a:extLst>
            </p:cNvPr>
            <p:cNvCxnSpPr>
              <a:cxnSpLocks/>
            </p:cNvCxnSpPr>
            <p:nvPr/>
          </p:nvCxnSpPr>
          <p:spPr>
            <a:xfrm>
              <a:off x="9387925" y="4751378"/>
              <a:ext cx="0" cy="531869"/>
            </a:xfrm>
            <a:prstGeom prst="straightConnector1">
              <a:avLst/>
            </a:prstGeom>
            <a:ln w="15875" cap="rnd">
              <a:solidFill>
                <a:schemeClr val="tx1"/>
              </a:solidFill>
              <a:prstDash val="sysDot"/>
              <a:roun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Arrow">
              <a:extLst>
                <a:ext uri="{FF2B5EF4-FFF2-40B4-BE49-F238E27FC236}">
                  <a16:creationId xmlns:a16="http://schemas.microsoft.com/office/drawing/2014/main" id="{37471ED1-71BA-48B4-81CB-ADC3649B82AD}"/>
                </a:ext>
              </a:extLst>
            </p:cNvPr>
            <p:cNvCxnSpPr>
              <a:cxnSpLocks/>
            </p:cNvCxnSpPr>
            <p:nvPr/>
          </p:nvCxnSpPr>
          <p:spPr>
            <a:xfrm>
              <a:off x="9464125" y="4751378"/>
              <a:ext cx="0" cy="531869"/>
            </a:xfrm>
            <a:prstGeom prst="straightConnector1">
              <a:avLst/>
            </a:prstGeom>
            <a:ln w="15875" cap="rnd">
              <a:solidFill>
                <a:schemeClr val="tx1"/>
              </a:solidFill>
              <a:prstDash val="sysDot"/>
              <a:round/>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9498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Use Case Patterns</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7118114" cy="4716000"/>
          </a:xfrm>
          <a:prstGeom prst="rect">
            <a:avLst/>
          </a:prstGeom>
        </p:spPr>
        <p:txBody>
          <a:bodyPr>
            <a:normAutofit fontScale="85000" lnSpcReduction="20000"/>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Identifying dependencies</a:t>
            </a:r>
          </a:p>
          <a:p>
            <a:pPr marL="460375" lvl="1" indent="-230188">
              <a:buFont typeface="Arial" panose="020B0604020202020204" pitchFamily="34" charset="0"/>
              <a:buChar char="•"/>
              <a:defRPr/>
            </a:pPr>
            <a:r>
              <a:rPr lang="en-US" sz="1800" dirty="0"/>
              <a:t>BOM explosion and where used list</a:t>
            </a:r>
          </a:p>
          <a:p>
            <a:pPr marL="460375" lvl="1" indent="-230188">
              <a:buFont typeface="Arial" panose="020B0604020202020204" pitchFamily="34" charset="0"/>
              <a:buChar char="•"/>
              <a:defRPr/>
            </a:pPr>
            <a:r>
              <a:rPr lang="en-US" sz="1800" dirty="0"/>
              <a:t>Infrastructure outages</a:t>
            </a:r>
          </a:p>
          <a:p>
            <a:r>
              <a:rPr lang="en-US" b="1" dirty="0">
                <a:solidFill>
                  <a:schemeClr val="accent1"/>
                </a:solidFill>
              </a:rPr>
              <a:t>Reachability, paths, isochrones</a:t>
            </a:r>
          </a:p>
          <a:p>
            <a:pPr marL="460375" lvl="1" indent="-230188">
              <a:buFont typeface="Arial" panose="020B0604020202020204" pitchFamily="34" charset="0"/>
              <a:buChar char="•"/>
            </a:pPr>
            <a:r>
              <a:rPr lang="en-US" sz="1800" dirty="0"/>
              <a:t>Pathfinding in open terrain</a:t>
            </a:r>
          </a:p>
          <a:p>
            <a:pPr marL="460375" lvl="1" indent="-230188">
              <a:buFont typeface="Arial" panose="020B0604020202020204" pitchFamily="34" charset="0"/>
              <a:buChar char="•"/>
            </a:pPr>
            <a:r>
              <a:rPr lang="en-US" sz="1800" dirty="0"/>
              <a:t>Business-specific routing with custom cost function</a:t>
            </a:r>
          </a:p>
          <a:p>
            <a:r>
              <a:rPr lang="en-US" b="1" dirty="0">
                <a:solidFill>
                  <a:schemeClr val="accent1"/>
                </a:solidFill>
              </a:rPr>
              <a:t>Cycle detection, topological sorting</a:t>
            </a:r>
          </a:p>
          <a:p>
            <a:pPr marL="460375" lvl="1" indent="-230188">
              <a:buFont typeface="Arial" panose="020B0604020202020204" pitchFamily="34" charset="0"/>
              <a:buChar char="•"/>
            </a:pPr>
            <a:r>
              <a:rPr lang="en-US" sz="1800" dirty="0"/>
              <a:t>Sort production data for costing runs</a:t>
            </a:r>
          </a:p>
          <a:p>
            <a:r>
              <a:rPr lang="en-US" b="1" dirty="0">
                <a:solidFill>
                  <a:schemeClr val="accent1"/>
                </a:solidFill>
              </a:rPr>
              <a:t>Flow analysis</a:t>
            </a:r>
          </a:p>
          <a:p>
            <a:pPr marL="460375" lvl="1" indent="-230188">
              <a:buFont typeface="Arial" panose="020B0604020202020204" pitchFamily="34" charset="0"/>
              <a:buChar char="•"/>
            </a:pPr>
            <a:r>
              <a:rPr lang="en-US" sz="1800" dirty="0"/>
              <a:t>Financial fraud, utilities</a:t>
            </a:r>
          </a:p>
          <a:p>
            <a:r>
              <a:rPr lang="en-US" b="1" dirty="0">
                <a:solidFill>
                  <a:schemeClr val="accent1"/>
                </a:solidFill>
              </a:rPr>
              <a:t>Centrality</a:t>
            </a:r>
          </a:p>
          <a:p>
            <a:pPr marL="460375" lvl="1" indent="-230188">
              <a:buFont typeface="Arial" panose="020B0604020202020204" pitchFamily="34" charset="0"/>
              <a:buChar char="•"/>
            </a:pPr>
            <a:r>
              <a:rPr lang="en-US" sz="1800" dirty="0"/>
              <a:t>Find “important” nodes in a transportation network</a:t>
            </a:r>
          </a:p>
          <a:p>
            <a:r>
              <a:rPr lang="en-US" b="1" dirty="0">
                <a:solidFill>
                  <a:schemeClr val="accent1"/>
                </a:solidFill>
              </a:rPr>
              <a:t>Graph machine learning</a:t>
            </a:r>
          </a:p>
          <a:p>
            <a:pPr marL="460375" lvl="1" indent="-230188">
              <a:lnSpc>
                <a:spcPct val="80000"/>
              </a:lnSpc>
              <a:buFont typeface="Arial" panose="020B0604020202020204" pitchFamily="34" charset="0"/>
              <a:buChar char="•"/>
              <a:defRPr/>
            </a:pPr>
            <a:r>
              <a:rPr lang="en-US" sz="1800" dirty="0"/>
              <a:t>Graph features for use in classification algorithms</a:t>
            </a:r>
          </a:p>
        </p:txBody>
      </p:sp>
      <p:pic>
        <p:nvPicPr>
          <p:cNvPr id="21" name="Picture 20">
            <a:extLst>
              <a:ext uri="{FF2B5EF4-FFF2-40B4-BE49-F238E27FC236}">
                <a16:creationId xmlns:a16="http://schemas.microsoft.com/office/drawing/2014/main" id="{30D1CA8D-94C8-4283-800E-18C874E96EB9}"/>
              </a:ext>
            </a:extLst>
          </p:cNvPr>
          <p:cNvPicPr>
            <a:picLocks noChangeAspect="1"/>
          </p:cNvPicPr>
          <p:nvPr/>
        </p:nvPicPr>
        <p:blipFill>
          <a:blip r:embed="rId3"/>
          <a:stretch>
            <a:fillRect/>
          </a:stretch>
        </p:blipFill>
        <p:spPr>
          <a:xfrm>
            <a:off x="6507103" y="1355743"/>
            <a:ext cx="2029588" cy="1918208"/>
          </a:xfrm>
          <a:prstGeom prst="rect">
            <a:avLst/>
          </a:prstGeom>
        </p:spPr>
      </p:pic>
      <p:pic>
        <p:nvPicPr>
          <p:cNvPr id="23" name="Picture 22">
            <a:extLst>
              <a:ext uri="{FF2B5EF4-FFF2-40B4-BE49-F238E27FC236}">
                <a16:creationId xmlns:a16="http://schemas.microsoft.com/office/drawing/2014/main" id="{97C888B7-15FE-4460-9560-3DDB14AF3936}"/>
              </a:ext>
            </a:extLst>
          </p:cNvPr>
          <p:cNvPicPr>
            <a:picLocks noChangeAspect="1"/>
          </p:cNvPicPr>
          <p:nvPr/>
        </p:nvPicPr>
        <p:blipFill>
          <a:blip r:embed="rId4"/>
          <a:stretch>
            <a:fillRect/>
          </a:stretch>
        </p:blipFill>
        <p:spPr>
          <a:xfrm>
            <a:off x="6504640" y="4135892"/>
            <a:ext cx="2709542" cy="2093624"/>
          </a:xfrm>
          <a:prstGeom prst="rect">
            <a:avLst/>
          </a:prstGeom>
        </p:spPr>
      </p:pic>
      <p:pic>
        <p:nvPicPr>
          <p:cNvPr id="9" name="Picture 8">
            <a:extLst>
              <a:ext uri="{FF2B5EF4-FFF2-40B4-BE49-F238E27FC236}">
                <a16:creationId xmlns:a16="http://schemas.microsoft.com/office/drawing/2014/main" id="{FE3982AA-B05B-47D2-AD08-F7C902A853A6}"/>
              </a:ext>
            </a:extLst>
          </p:cNvPr>
          <p:cNvPicPr>
            <a:picLocks noChangeAspect="1"/>
          </p:cNvPicPr>
          <p:nvPr/>
        </p:nvPicPr>
        <p:blipFill>
          <a:blip r:embed="rId5"/>
          <a:stretch>
            <a:fillRect/>
          </a:stretch>
        </p:blipFill>
        <p:spPr>
          <a:xfrm>
            <a:off x="8010236" y="1918482"/>
            <a:ext cx="2291690" cy="1819176"/>
          </a:xfrm>
          <a:prstGeom prst="rect">
            <a:avLst/>
          </a:prstGeom>
        </p:spPr>
      </p:pic>
      <p:pic>
        <p:nvPicPr>
          <p:cNvPr id="7" name="Picture 6">
            <a:extLst>
              <a:ext uri="{FF2B5EF4-FFF2-40B4-BE49-F238E27FC236}">
                <a16:creationId xmlns:a16="http://schemas.microsoft.com/office/drawing/2014/main" id="{435D5D96-F898-482F-9C1D-94317F4B9174}"/>
              </a:ext>
            </a:extLst>
          </p:cNvPr>
          <p:cNvPicPr>
            <a:picLocks noChangeAspect="1"/>
          </p:cNvPicPr>
          <p:nvPr/>
        </p:nvPicPr>
        <p:blipFill>
          <a:blip r:embed="rId6"/>
          <a:stretch>
            <a:fillRect/>
          </a:stretch>
        </p:blipFill>
        <p:spPr>
          <a:xfrm>
            <a:off x="9775471" y="2382188"/>
            <a:ext cx="2419704" cy="2093623"/>
          </a:xfrm>
          <a:prstGeom prst="rect">
            <a:avLst/>
          </a:prstGeom>
        </p:spPr>
      </p:pic>
      <p:sp>
        <p:nvSpPr>
          <p:cNvPr id="27" name="TextBox 26">
            <a:extLst>
              <a:ext uri="{FF2B5EF4-FFF2-40B4-BE49-F238E27FC236}">
                <a16:creationId xmlns:a16="http://schemas.microsoft.com/office/drawing/2014/main" id="{0A2DCDB3-A3AF-4BEB-997F-AB882A8A142C}"/>
              </a:ext>
            </a:extLst>
          </p:cNvPr>
          <p:cNvSpPr txBox="1"/>
          <p:nvPr/>
        </p:nvSpPr>
        <p:spPr>
          <a:xfrm>
            <a:off x="6514005" y="1127071"/>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BOM Dependencies</a:t>
            </a:r>
            <a:endParaRPr lang="en-DE" sz="1200" kern="0" dirty="0" err="1">
              <a:solidFill>
                <a:schemeClr val="bg2"/>
              </a:solidFill>
              <a:ea typeface="Arial Unicode MS" pitchFamily="34" charset="-128"/>
              <a:cs typeface="Arial Unicode MS" pitchFamily="34" charset="-128"/>
            </a:endParaRPr>
          </a:p>
        </p:txBody>
      </p:sp>
      <p:sp>
        <p:nvSpPr>
          <p:cNvPr id="28" name="TextBox 27">
            <a:extLst>
              <a:ext uri="{FF2B5EF4-FFF2-40B4-BE49-F238E27FC236}">
                <a16:creationId xmlns:a16="http://schemas.microsoft.com/office/drawing/2014/main" id="{2EF9D0DA-0D30-4A0F-9EBD-C52176C8EAAD}"/>
              </a:ext>
            </a:extLst>
          </p:cNvPr>
          <p:cNvSpPr txBox="1"/>
          <p:nvPr/>
        </p:nvSpPr>
        <p:spPr>
          <a:xfrm>
            <a:off x="9068333" y="1701191"/>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Pathfinding</a:t>
            </a:r>
            <a:endParaRPr lang="en-DE" sz="1200" kern="0" dirty="0" err="1">
              <a:solidFill>
                <a:schemeClr val="bg2"/>
              </a:solidFill>
              <a:ea typeface="Arial Unicode MS" pitchFamily="34" charset="-128"/>
              <a:cs typeface="Arial Unicode MS" pitchFamily="34" charset="-128"/>
            </a:endParaRPr>
          </a:p>
        </p:txBody>
      </p:sp>
      <p:sp>
        <p:nvSpPr>
          <p:cNvPr id="29" name="TextBox 28">
            <a:extLst>
              <a:ext uri="{FF2B5EF4-FFF2-40B4-BE49-F238E27FC236}">
                <a16:creationId xmlns:a16="http://schemas.microsoft.com/office/drawing/2014/main" id="{D3CA90D1-3ADD-48AD-B7B0-35CBACB21A78}"/>
              </a:ext>
            </a:extLst>
          </p:cNvPr>
          <p:cNvSpPr txBox="1"/>
          <p:nvPr/>
        </p:nvSpPr>
        <p:spPr>
          <a:xfrm>
            <a:off x="11076314" y="2130181"/>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Flow Analysis</a:t>
            </a:r>
            <a:endParaRPr lang="en-DE" sz="1200" kern="0" dirty="0" err="1">
              <a:solidFill>
                <a:schemeClr val="bg2"/>
              </a:solidFill>
              <a:ea typeface="Arial Unicode MS" pitchFamily="34" charset="-128"/>
              <a:cs typeface="Arial Unicode MS" pitchFamily="34" charset="-128"/>
            </a:endParaRPr>
          </a:p>
        </p:txBody>
      </p:sp>
      <p:sp>
        <p:nvSpPr>
          <p:cNvPr id="30" name="TextBox 29">
            <a:extLst>
              <a:ext uri="{FF2B5EF4-FFF2-40B4-BE49-F238E27FC236}">
                <a16:creationId xmlns:a16="http://schemas.microsoft.com/office/drawing/2014/main" id="{FB6A0AFE-FF8B-42EB-82A7-BC8D8AC88801}"/>
              </a:ext>
            </a:extLst>
          </p:cNvPr>
          <p:cNvSpPr txBox="1"/>
          <p:nvPr/>
        </p:nvSpPr>
        <p:spPr>
          <a:xfrm>
            <a:off x="6504640" y="6261667"/>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Node Classification</a:t>
            </a:r>
            <a:endParaRPr lang="en-DE" sz="1200" kern="0" dirty="0" err="1">
              <a:solidFill>
                <a:schemeClr val="bg2"/>
              </a:solidFill>
              <a:ea typeface="Arial Unicode MS" pitchFamily="34" charset="-128"/>
              <a:cs typeface="Arial Unicode MS" pitchFamily="34" charset="-128"/>
            </a:endParaRPr>
          </a:p>
        </p:txBody>
      </p:sp>
    </p:spTree>
    <p:extLst>
      <p:ext uri="{BB962C8B-B14F-4D97-AF65-F5344CB8AC3E}">
        <p14:creationId xmlns:p14="http://schemas.microsoft.com/office/powerpoint/2010/main" val="2134624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Model</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9" y="1490427"/>
            <a:ext cx="4995663"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GRAPH WORKSPACE describes a directed, labeled property graph</a:t>
            </a:r>
          </a:p>
          <a:p>
            <a:pPr marL="460375" lvl="1" indent="-230188">
              <a:buFont typeface="Arial" panose="020B0604020202020204" pitchFamily="34" charset="0"/>
              <a:buChar char="•"/>
            </a:pPr>
            <a:r>
              <a:rPr lang="en-US" sz="1800" dirty="0"/>
              <a:t>Vertices</a:t>
            </a:r>
          </a:p>
          <a:p>
            <a:pPr marL="460375" lvl="1" indent="-230188">
              <a:buFont typeface="Arial" panose="020B0604020202020204" pitchFamily="34" charset="0"/>
              <a:buChar char="•"/>
            </a:pPr>
            <a:r>
              <a:rPr lang="en-US" sz="1800" dirty="0"/>
              <a:t>Edges</a:t>
            </a:r>
          </a:p>
          <a:p>
            <a:r>
              <a:rPr lang="en-US" b="1" dirty="0">
                <a:solidFill>
                  <a:schemeClr val="accent1"/>
                </a:solidFill>
              </a:rPr>
              <a:t>Data source</a:t>
            </a:r>
          </a:p>
          <a:p>
            <a:pPr marL="460375" lvl="1" indent="-230188">
              <a:buFont typeface="Arial" panose="020B0604020202020204" pitchFamily="34" charset="0"/>
              <a:buChar char="•"/>
            </a:pPr>
            <a:r>
              <a:rPr lang="en-US" sz="1800" dirty="0"/>
              <a:t>Tables</a:t>
            </a:r>
          </a:p>
          <a:p>
            <a:pPr marL="460375" lvl="1" indent="-230188">
              <a:buFont typeface="Arial" panose="020B0604020202020204" pitchFamily="34" charset="0"/>
              <a:buChar char="•"/>
            </a:pPr>
            <a:r>
              <a:rPr lang="en-US" sz="1800" dirty="0"/>
              <a:t>Views</a:t>
            </a:r>
          </a:p>
          <a:p>
            <a:pPr marL="460375" lvl="1" indent="-230188">
              <a:buFont typeface="Arial" panose="020B0604020202020204" pitchFamily="34" charset="0"/>
              <a:buChar char="•"/>
            </a:pPr>
            <a:r>
              <a:rPr lang="en-US" sz="1800" dirty="0"/>
              <a:t>Table Functions</a:t>
            </a:r>
          </a:p>
          <a:p>
            <a:pPr marL="460375" lvl="1" indent="-230188">
              <a:buFont typeface="Arial" panose="020B0604020202020204" pitchFamily="34" charset="0"/>
              <a:buChar char="•"/>
            </a:pPr>
            <a:endParaRPr lang="en-US" sz="1800" dirty="0"/>
          </a:p>
        </p:txBody>
      </p:sp>
      <p:graphicFrame>
        <p:nvGraphicFramePr>
          <p:cNvPr id="5" name="Table 5">
            <a:extLst>
              <a:ext uri="{FF2B5EF4-FFF2-40B4-BE49-F238E27FC236}">
                <a16:creationId xmlns:a16="http://schemas.microsoft.com/office/drawing/2014/main" id="{C664296A-710A-487F-9DCC-4DCDD937E37D}"/>
              </a:ext>
            </a:extLst>
          </p:cNvPr>
          <p:cNvGraphicFramePr>
            <a:graphicFrameLocks noGrp="1"/>
          </p:cNvGraphicFramePr>
          <p:nvPr>
            <p:extLst>
              <p:ext uri="{D42A27DB-BD31-4B8C-83A1-F6EECF244321}">
                <p14:modId xmlns:p14="http://schemas.microsoft.com/office/powerpoint/2010/main" val="2652114449"/>
              </p:ext>
            </p:extLst>
          </p:nvPr>
        </p:nvGraphicFramePr>
        <p:xfrm>
          <a:off x="5245101" y="5213668"/>
          <a:ext cx="3403600" cy="1112520"/>
        </p:xfrm>
        <a:graphic>
          <a:graphicData uri="http://schemas.openxmlformats.org/drawingml/2006/table">
            <a:tbl>
              <a:tblPr firstRow="1" bandRow="1">
                <a:tableStyleId>{3C2FFA5D-87B4-456A-9821-1D502468CF0F}</a:tableStyleId>
              </a:tblPr>
              <a:tblGrid>
                <a:gridCol w="600320">
                  <a:extLst>
                    <a:ext uri="{9D8B030D-6E8A-4147-A177-3AD203B41FA5}">
                      <a16:colId xmlns:a16="http://schemas.microsoft.com/office/drawing/2014/main" val="3774460623"/>
                    </a:ext>
                  </a:extLst>
                </a:gridCol>
                <a:gridCol w="1029120">
                  <a:extLst>
                    <a:ext uri="{9D8B030D-6E8A-4147-A177-3AD203B41FA5}">
                      <a16:colId xmlns:a16="http://schemas.microsoft.com/office/drawing/2014/main" val="2233539976"/>
                    </a:ext>
                  </a:extLst>
                </a:gridCol>
                <a:gridCol w="1774160">
                  <a:extLst>
                    <a:ext uri="{9D8B030D-6E8A-4147-A177-3AD203B41FA5}">
                      <a16:colId xmlns:a16="http://schemas.microsoft.com/office/drawing/2014/main" val="387377251"/>
                    </a:ext>
                  </a:extLst>
                </a:gridCol>
              </a:tblGrid>
              <a:tr h="370840">
                <a:tc>
                  <a:txBody>
                    <a:bodyPr/>
                    <a:lstStyle/>
                    <a:p>
                      <a:r>
                        <a:rPr lang="de-DE" sz="1800" dirty="0"/>
                        <a:t>ID</a:t>
                      </a:r>
                      <a:endParaRPr lang="en-US" sz="1800" dirty="0"/>
                    </a:p>
                  </a:txBody>
                  <a:tcPr/>
                </a:tc>
                <a:tc>
                  <a:txBody>
                    <a:bodyPr/>
                    <a:lstStyle/>
                    <a:p>
                      <a:r>
                        <a:rPr lang="de-DE" sz="1800" dirty="0"/>
                        <a:t>NAME</a:t>
                      </a:r>
                      <a:endParaRPr lang="en-US" sz="1800" dirty="0"/>
                    </a:p>
                  </a:txBody>
                  <a:tcPr/>
                </a:tc>
                <a:tc>
                  <a:txBody>
                    <a:bodyPr/>
                    <a:lstStyle/>
                    <a:p>
                      <a:r>
                        <a:rPr lang="de-DE" sz="1800" dirty="0"/>
                        <a:t>TYPE</a:t>
                      </a:r>
                      <a:endParaRPr lang="en-US" sz="1800" dirty="0"/>
                    </a:p>
                  </a:txBody>
                  <a:tcPr/>
                </a:tc>
                <a:extLst>
                  <a:ext uri="{0D108BD9-81ED-4DB2-BD59-A6C34878D82A}">
                    <a16:rowId xmlns:a16="http://schemas.microsoft.com/office/drawing/2014/main" val="3640793289"/>
                  </a:ext>
                </a:extLst>
              </a:tr>
              <a:tr h="370840">
                <a:tc>
                  <a:txBody>
                    <a:bodyPr/>
                    <a:lstStyle/>
                    <a:p>
                      <a:r>
                        <a:rPr lang="de-DE" sz="1800" dirty="0"/>
                        <a:t>1</a:t>
                      </a:r>
                      <a:endParaRPr lang="en-US" sz="1800" dirty="0"/>
                    </a:p>
                  </a:txBody>
                  <a:tcPr/>
                </a:tc>
                <a:tc>
                  <a:txBody>
                    <a:bodyPr/>
                    <a:lstStyle/>
                    <a:p>
                      <a:r>
                        <a:rPr lang="de-DE" sz="1800" dirty="0"/>
                        <a:t>Fred</a:t>
                      </a:r>
                      <a:endParaRPr lang="en-US" sz="1800" dirty="0"/>
                    </a:p>
                  </a:txBody>
                  <a:tcPr/>
                </a:tc>
                <a:tc>
                  <a:txBody>
                    <a:bodyPr/>
                    <a:lstStyle/>
                    <a:p>
                      <a:r>
                        <a:rPr lang="de-DE" sz="1800" dirty="0"/>
                        <a:t>Person</a:t>
                      </a:r>
                      <a:endParaRPr lang="en-US" sz="1800" dirty="0"/>
                    </a:p>
                  </a:txBody>
                  <a:tcPr/>
                </a:tc>
                <a:extLst>
                  <a:ext uri="{0D108BD9-81ED-4DB2-BD59-A6C34878D82A}">
                    <a16:rowId xmlns:a16="http://schemas.microsoft.com/office/drawing/2014/main" val="2802076830"/>
                  </a:ext>
                </a:extLst>
              </a:tr>
              <a:tr h="370840">
                <a:tc>
                  <a:txBody>
                    <a:bodyPr/>
                    <a:lstStyle/>
                    <a:p>
                      <a:r>
                        <a:rPr lang="de-DE" sz="1800" dirty="0"/>
                        <a:t>2</a:t>
                      </a:r>
                      <a:endParaRPr lang="en-US" sz="1800" dirty="0"/>
                    </a:p>
                  </a:txBody>
                  <a:tcPr/>
                </a:tc>
                <a:tc>
                  <a:txBody>
                    <a:bodyPr/>
                    <a:lstStyle/>
                    <a:p>
                      <a:r>
                        <a:rPr lang="de-DE" sz="1800" dirty="0"/>
                        <a:t>SAP</a:t>
                      </a:r>
                      <a:endParaRPr lang="en-US" sz="1800" dirty="0"/>
                    </a:p>
                  </a:txBody>
                  <a:tcPr/>
                </a:tc>
                <a:tc>
                  <a:txBody>
                    <a:bodyPr/>
                    <a:lstStyle/>
                    <a:p>
                      <a:r>
                        <a:rPr lang="de-DE" sz="1800" dirty="0" err="1"/>
                        <a:t>Organization</a:t>
                      </a:r>
                      <a:endParaRPr lang="en-US" sz="1800" dirty="0"/>
                    </a:p>
                  </a:txBody>
                  <a:tcPr/>
                </a:tc>
                <a:extLst>
                  <a:ext uri="{0D108BD9-81ED-4DB2-BD59-A6C34878D82A}">
                    <a16:rowId xmlns:a16="http://schemas.microsoft.com/office/drawing/2014/main" val="3923719974"/>
                  </a:ext>
                </a:extLst>
              </a:tr>
            </a:tbl>
          </a:graphicData>
        </a:graphic>
      </p:graphicFrame>
      <p:graphicFrame>
        <p:nvGraphicFramePr>
          <p:cNvPr id="6" name="Table 13">
            <a:extLst>
              <a:ext uri="{FF2B5EF4-FFF2-40B4-BE49-F238E27FC236}">
                <a16:creationId xmlns:a16="http://schemas.microsoft.com/office/drawing/2014/main" id="{79E85864-4C8D-4FD4-94CA-877EB412B7FA}"/>
              </a:ext>
            </a:extLst>
          </p:cNvPr>
          <p:cNvGraphicFramePr>
            <a:graphicFrameLocks noGrp="1"/>
          </p:cNvGraphicFramePr>
          <p:nvPr>
            <p:extLst>
              <p:ext uri="{D42A27DB-BD31-4B8C-83A1-F6EECF244321}">
                <p14:modId xmlns:p14="http://schemas.microsoft.com/office/powerpoint/2010/main" val="2574800883"/>
              </p:ext>
            </p:extLst>
          </p:nvPr>
        </p:nvGraphicFramePr>
        <p:xfrm>
          <a:off x="8995602" y="5213668"/>
          <a:ext cx="3005897" cy="1112520"/>
        </p:xfrm>
        <a:graphic>
          <a:graphicData uri="http://schemas.openxmlformats.org/drawingml/2006/table">
            <a:tbl>
              <a:tblPr firstRow="1" bandRow="1">
                <a:tableStyleId>{69C7853C-536D-4A76-A0AE-DD22124D55A5}</a:tableStyleId>
              </a:tblPr>
              <a:tblGrid>
                <a:gridCol w="758471">
                  <a:extLst>
                    <a:ext uri="{9D8B030D-6E8A-4147-A177-3AD203B41FA5}">
                      <a16:colId xmlns:a16="http://schemas.microsoft.com/office/drawing/2014/main" val="3478610527"/>
                    </a:ext>
                  </a:extLst>
                </a:gridCol>
                <a:gridCol w="762763">
                  <a:extLst>
                    <a:ext uri="{9D8B030D-6E8A-4147-A177-3AD203B41FA5}">
                      <a16:colId xmlns:a16="http://schemas.microsoft.com/office/drawing/2014/main" val="3504573076"/>
                    </a:ext>
                  </a:extLst>
                </a:gridCol>
                <a:gridCol w="1484663">
                  <a:extLst>
                    <a:ext uri="{9D8B030D-6E8A-4147-A177-3AD203B41FA5}">
                      <a16:colId xmlns:a16="http://schemas.microsoft.com/office/drawing/2014/main" val="201397033"/>
                    </a:ext>
                  </a:extLst>
                </a:gridCol>
              </a:tblGrid>
              <a:tr h="370840">
                <a:tc>
                  <a:txBody>
                    <a:bodyPr/>
                    <a:lstStyle/>
                    <a:p>
                      <a:r>
                        <a:rPr lang="de-DE" sz="1800" dirty="0"/>
                        <a:t>SRC</a:t>
                      </a:r>
                      <a:endParaRPr lang="en-US" sz="1800" dirty="0"/>
                    </a:p>
                  </a:txBody>
                  <a:tcPr/>
                </a:tc>
                <a:tc>
                  <a:txBody>
                    <a:bodyPr/>
                    <a:lstStyle/>
                    <a:p>
                      <a:r>
                        <a:rPr lang="de-DE" sz="1800" dirty="0"/>
                        <a:t>TRG</a:t>
                      </a:r>
                      <a:endParaRPr lang="en-US" sz="1800" dirty="0"/>
                    </a:p>
                  </a:txBody>
                  <a:tcPr/>
                </a:tc>
                <a:tc>
                  <a:txBody>
                    <a:bodyPr/>
                    <a:lstStyle/>
                    <a:p>
                      <a:r>
                        <a:rPr lang="de-DE" sz="1800" dirty="0"/>
                        <a:t>TYPE</a:t>
                      </a:r>
                      <a:endParaRPr lang="en-US" sz="1800" dirty="0"/>
                    </a:p>
                  </a:txBody>
                  <a:tcPr/>
                </a:tc>
                <a:extLst>
                  <a:ext uri="{0D108BD9-81ED-4DB2-BD59-A6C34878D82A}">
                    <a16:rowId xmlns:a16="http://schemas.microsoft.com/office/drawing/2014/main" val="1187661371"/>
                  </a:ext>
                </a:extLst>
              </a:tr>
              <a:tr h="370840">
                <a:tc>
                  <a:txBody>
                    <a:bodyPr/>
                    <a:lstStyle/>
                    <a:p>
                      <a:r>
                        <a:rPr lang="de-DE" sz="1800" dirty="0"/>
                        <a:t>1</a:t>
                      </a:r>
                      <a:endParaRPr lang="en-US" sz="1800" dirty="0"/>
                    </a:p>
                  </a:txBody>
                  <a:tcPr/>
                </a:tc>
                <a:tc>
                  <a:txBody>
                    <a:bodyPr/>
                    <a:lstStyle/>
                    <a:p>
                      <a:r>
                        <a:rPr lang="de-DE" sz="1800" dirty="0"/>
                        <a:t>2</a:t>
                      </a:r>
                      <a:endParaRPr lang="en-US" sz="1800" dirty="0"/>
                    </a:p>
                  </a:txBody>
                  <a:tcPr/>
                </a:tc>
                <a:tc>
                  <a:txBody>
                    <a:bodyPr/>
                    <a:lstStyle/>
                    <a:p>
                      <a:r>
                        <a:rPr lang="de-DE" sz="1800" dirty="0" err="1"/>
                        <a:t>works</a:t>
                      </a:r>
                      <a:r>
                        <a:rPr lang="de-DE" sz="1800" dirty="0"/>
                        <a:t> </a:t>
                      </a:r>
                      <a:r>
                        <a:rPr lang="de-DE" sz="1800" dirty="0" err="1"/>
                        <a:t>for</a:t>
                      </a:r>
                      <a:endParaRPr lang="en-US" sz="1800" dirty="0"/>
                    </a:p>
                  </a:txBody>
                  <a:tcPr/>
                </a:tc>
                <a:extLst>
                  <a:ext uri="{0D108BD9-81ED-4DB2-BD59-A6C34878D82A}">
                    <a16:rowId xmlns:a16="http://schemas.microsoft.com/office/drawing/2014/main" val="2248136435"/>
                  </a:ext>
                </a:extLst>
              </a:tr>
              <a:tr h="370840">
                <a:tc>
                  <a:txBody>
                    <a:bodyPr/>
                    <a:lstStyle/>
                    <a:p>
                      <a:r>
                        <a:rPr lang="de-DE" sz="1800" dirty="0"/>
                        <a:t>2</a:t>
                      </a:r>
                      <a:endParaRPr lang="en-US" sz="1800" dirty="0"/>
                    </a:p>
                  </a:txBody>
                  <a:tcPr/>
                </a:tc>
                <a:tc>
                  <a:txBody>
                    <a:bodyPr/>
                    <a:lstStyle/>
                    <a:p>
                      <a:r>
                        <a:rPr lang="de-DE" sz="1800" dirty="0"/>
                        <a:t>1</a:t>
                      </a:r>
                      <a:endParaRPr lang="en-US" sz="1800" dirty="0"/>
                    </a:p>
                  </a:txBody>
                  <a:tcPr/>
                </a:tc>
                <a:tc>
                  <a:txBody>
                    <a:bodyPr/>
                    <a:lstStyle/>
                    <a:p>
                      <a:r>
                        <a:rPr lang="de-DE" sz="1800" dirty="0" err="1"/>
                        <a:t>employs</a:t>
                      </a:r>
                      <a:endParaRPr lang="en-US" sz="1800" dirty="0"/>
                    </a:p>
                  </a:txBody>
                  <a:tcPr/>
                </a:tc>
                <a:extLst>
                  <a:ext uri="{0D108BD9-81ED-4DB2-BD59-A6C34878D82A}">
                    <a16:rowId xmlns:a16="http://schemas.microsoft.com/office/drawing/2014/main" val="437051055"/>
                  </a:ext>
                </a:extLst>
              </a:tr>
            </a:tbl>
          </a:graphicData>
        </a:graphic>
      </p:graphicFrame>
      <p:sp>
        <p:nvSpPr>
          <p:cNvPr id="14" name="TextBox 13">
            <a:extLst>
              <a:ext uri="{FF2B5EF4-FFF2-40B4-BE49-F238E27FC236}">
                <a16:creationId xmlns:a16="http://schemas.microsoft.com/office/drawing/2014/main" id="{12541ED5-5392-47E8-B5CF-A735C30E551A}"/>
              </a:ext>
            </a:extLst>
          </p:cNvPr>
          <p:cNvSpPr txBox="1"/>
          <p:nvPr/>
        </p:nvSpPr>
        <p:spPr>
          <a:xfrm>
            <a:off x="6695513" y="2966845"/>
            <a:ext cx="4245801" cy="1868955"/>
          </a:xfrm>
          <a:prstGeom prst="rect">
            <a:avLst/>
          </a:prstGeom>
          <a:solidFill>
            <a:schemeClr val="accent4">
              <a:lumMod val="50000"/>
            </a:schemeClr>
          </a:solidFill>
        </p:spPr>
        <p:txBody>
          <a:bodyPr wrap="square" lIns="72000" tIns="72000" rIns="72000" bIns="72000" rtlCol="0">
            <a:spAutoFit/>
          </a:bodyPr>
          <a:lstStyle/>
          <a:p>
            <a:pPr fontAlgn="base">
              <a:spcBef>
                <a:spcPct val="50000"/>
              </a:spcBef>
              <a:spcAft>
                <a:spcPct val="0"/>
              </a:spcAft>
              <a:buClr>
                <a:srgbClr val="F0AB00"/>
              </a:buClr>
              <a:buSzPct val="80000"/>
            </a:pPr>
            <a:r>
              <a:rPr lang="de-DE" sz="1600" b="1" kern="0" dirty="0">
                <a:ea typeface="Arial Unicode MS" pitchFamily="34" charset="-128"/>
                <a:cs typeface="Arial Unicode MS" pitchFamily="34" charset="-128"/>
              </a:rPr>
              <a:t>GRAPH WORKSPACE</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org_graph</a:t>
            </a:r>
            <a:br>
              <a:rPr lang="de-DE" sz="1600" kern="0" dirty="0">
                <a:ea typeface="Arial Unicode MS" pitchFamily="34" charset="-128"/>
                <a:cs typeface="Arial Unicode MS" pitchFamily="34" charset="-128"/>
              </a:rPr>
            </a:br>
            <a:r>
              <a:rPr lang="de-DE" sz="1600" b="1" kern="0" dirty="0">
                <a:ea typeface="Arial Unicode MS" pitchFamily="34" charset="-128"/>
                <a:cs typeface="Arial Unicode MS" pitchFamily="34" charset="-128"/>
              </a:rPr>
              <a:t>EDGE</a:t>
            </a:r>
            <a:r>
              <a:rPr lang="de-DE" sz="1600" kern="0" dirty="0">
                <a:ea typeface="Arial Unicode MS" pitchFamily="34" charset="-128"/>
                <a:cs typeface="Arial Unicode MS" pitchFamily="34" charset="-128"/>
              </a:rPr>
              <a:t> TABLE </a:t>
            </a:r>
            <a:r>
              <a:rPr lang="de-DE" sz="1600" kern="0" dirty="0" err="1">
                <a:ea typeface="Arial Unicode MS" pitchFamily="34" charset="-128"/>
                <a:cs typeface="Arial Unicode MS" pitchFamily="34" charset="-128"/>
              </a:rPr>
              <a:t>edges</a:t>
            </a:r>
            <a:br>
              <a:rPr lang="de-DE" sz="1600" kern="0" dirty="0">
                <a:ea typeface="Arial Unicode MS" pitchFamily="34" charset="-128"/>
                <a:cs typeface="Arial Unicode MS" pitchFamily="34" charset="-128"/>
              </a:rPr>
            </a:br>
            <a:r>
              <a:rPr lang="de-DE" sz="1600" kern="0" dirty="0">
                <a:ea typeface="Arial Unicode MS" pitchFamily="34" charset="-128"/>
                <a:cs typeface="Arial Unicode MS" pitchFamily="34" charset="-128"/>
              </a:rPr>
              <a:t>	</a:t>
            </a:r>
            <a:r>
              <a:rPr lang="de-DE" sz="1600" b="1" kern="0" dirty="0">
                <a:ea typeface="Arial Unicode MS" pitchFamily="34" charset="-128"/>
                <a:cs typeface="Arial Unicode MS" pitchFamily="34" charset="-128"/>
              </a:rPr>
              <a:t>SOURCE</a:t>
            </a:r>
            <a:r>
              <a:rPr lang="de-DE" sz="1600" kern="0" dirty="0">
                <a:ea typeface="Arial Unicode MS" pitchFamily="34" charset="-128"/>
                <a:cs typeface="Arial Unicode MS" pitchFamily="34" charset="-128"/>
              </a:rPr>
              <a:t> COLUMN </a:t>
            </a:r>
            <a:r>
              <a:rPr lang="de-DE" sz="1600" kern="0" dirty="0" err="1">
                <a:ea typeface="Arial Unicode MS" pitchFamily="34" charset="-128"/>
                <a:cs typeface="Arial Unicode MS" pitchFamily="34" charset="-128"/>
              </a:rPr>
              <a:t>src</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	</a:t>
            </a:r>
            <a:r>
              <a:rPr lang="en-US" sz="1600" b="1" kern="0" dirty="0">
                <a:ea typeface="Arial Unicode MS" pitchFamily="34" charset="-128"/>
                <a:cs typeface="Arial Unicode MS" pitchFamily="34" charset="-128"/>
              </a:rPr>
              <a:t>TARGET</a:t>
            </a:r>
            <a:r>
              <a:rPr lang="en-US" sz="1600" kern="0" dirty="0">
                <a:ea typeface="Arial Unicode MS" pitchFamily="34" charset="-128"/>
                <a:cs typeface="Arial Unicode MS" pitchFamily="34" charset="-128"/>
              </a:rPr>
              <a:t> COLUMN </a:t>
            </a:r>
            <a:r>
              <a:rPr lang="en-US" sz="1600" kern="0" dirty="0" err="1">
                <a:ea typeface="Arial Unicode MS" pitchFamily="34" charset="-128"/>
                <a:cs typeface="Arial Unicode MS" pitchFamily="34" charset="-128"/>
              </a:rPr>
              <a:t>trg</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	</a:t>
            </a:r>
            <a:r>
              <a:rPr lang="en-US" sz="1600" b="1" kern="0" dirty="0">
                <a:ea typeface="Arial Unicode MS" pitchFamily="34" charset="-128"/>
                <a:cs typeface="Arial Unicode MS" pitchFamily="34" charset="-128"/>
              </a:rPr>
              <a:t>KEY</a:t>
            </a:r>
            <a:r>
              <a:rPr lang="en-US" sz="1600" kern="0" dirty="0">
                <a:ea typeface="Arial Unicode MS" pitchFamily="34" charset="-128"/>
                <a:cs typeface="Arial Unicode MS" pitchFamily="34" charset="-128"/>
              </a:rPr>
              <a:t> COLUMN id</a:t>
            </a:r>
            <a:br>
              <a:rPr lang="en-US" sz="1600" kern="0" dirty="0">
                <a:ea typeface="Arial Unicode MS" pitchFamily="34" charset="-128"/>
                <a:cs typeface="Arial Unicode MS" pitchFamily="34" charset="-128"/>
              </a:rPr>
            </a:br>
            <a:r>
              <a:rPr lang="en-US" sz="1600" b="1" kern="0" dirty="0">
                <a:ea typeface="Arial Unicode MS" pitchFamily="34" charset="-128"/>
                <a:cs typeface="Arial Unicode MS" pitchFamily="34" charset="-128"/>
              </a:rPr>
              <a:t>VERTEX</a:t>
            </a:r>
            <a:r>
              <a:rPr lang="en-US" sz="1600" kern="0" dirty="0">
                <a:ea typeface="Arial Unicode MS" pitchFamily="34" charset="-128"/>
                <a:cs typeface="Arial Unicode MS" pitchFamily="34" charset="-128"/>
              </a:rPr>
              <a:t> TABLE vertices</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	</a:t>
            </a:r>
            <a:r>
              <a:rPr lang="en-US" sz="1600" b="1" kern="0" dirty="0">
                <a:ea typeface="Arial Unicode MS" pitchFamily="34" charset="-128"/>
                <a:cs typeface="Arial Unicode MS" pitchFamily="34" charset="-128"/>
              </a:rPr>
              <a:t>KEY</a:t>
            </a:r>
            <a:r>
              <a:rPr lang="en-US" sz="1600" kern="0" dirty="0">
                <a:ea typeface="Arial Unicode MS" pitchFamily="34" charset="-128"/>
                <a:cs typeface="Arial Unicode MS" pitchFamily="34" charset="-128"/>
              </a:rPr>
              <a:t> COLUMN id </a:t>
            </a:r>
            <a:endParaRPr lang="de-DE" sz="1600" kern="0" dirty="0">
              <a:ea typeface="Arial Unicode MS" pitchFamily="34" charset="-128"/>
              <a:cs typeface="Arial Unicode MS" pitchFamily="34" charset="-128"/>
            </a:endParaRPr>
          </a:p>
        </p:txBody>
      </p:sp>
      <p:sp>
        <p:nvSpPr>
          <p:cNvPr id="61" name="Oval 60">
            <a:extLst>
              <a:ext uri="{FF2B5EF4-FFF2-40B4-BE49-F238E27FC236}">
                <a16:creationId xmlns:a16="http://schemas.microsoft.com/office/drawing/2014/main" id="{573A966A-AE82-47F5-A9DE-CEF6C6544F5F}"/>
              </a:ext>
            </a:extLst>
          </p:cNvPr>
          <p:cNvSpPr/>
          <p:nvPr/>
        </p:nvSpPr>
        <p:spPr bwMode="gray">
          <a:xfrm>
            <a:off x="7085376" y="1409508"/>
            <a:ext cx="720000" cy="720000"/>
          </a:xfrm>
          <a:prstGeom prst="ellipse">
            <a:avLst/>
          </a:prstGeom>
          <a:solidFill>
            <a:schemeClr val="accent1"/>
          </a:solidFill>
          <a:ln w="6350" algn="ctr">
            <a:noFill/>
            <a:miter lim="800000"/>
            <a:headEnd/>
            <a:tailEnd/>
          </a:ln>
        </p:spPr>
        <p:txBody>
          <a:bodyPr lIns="36000" tIns="36000" rIns="36000" bIns="36000" rtlCol="0" anchor="ctr"/>
          <a:lstStyle/>
          <a:p>
            <a:pPr algn="ctr" defTabSz="914217" fontAlgn="base">
              <a:spcBef>
                <a:spcPct val="50000"/>
              </a:spcBef>
              <a:spcAft>
                <a:spcPct val="0"/>
              </a:spcAft>
              <a:buClr>
                <a:srgbClr val="F0AB00"/>
              </a:buClr>
              <a:buSzPct val="80000"/>
            </a:pPr>
            <a:r>
              <a:rPr lang="de-DE" sz="1400" b="1" kern="0" dirty="0">
                <a:solidFill>
                  <a:schemeClr val="bg1"/>
                </a:solidFill>
                <a:ea typeface="Arial Unicode MS" pitchFamily="34" charset="-128"/>
                <a:cs typeface="Arial Unicode MS" pitchFamily="34" charset="-128"/>
              </a:rPr>
              <a:t>Fred</a:t>
            </a:r>
            <a:endParaRPr lang="en-US" sz="1400" b="1" kern="0" dirty="0" err="1">
              <a:solidFill>
                <a:schemeClr val="bg1"/>
              </a:solidFill>
              <a:ea typeface="Arial Unicode MS" pitchFamily="34" charset="-128"/>
              <a:cs typeface="Arial Unicode MS" pitchFamily="34" charset="-128"/>
            </a:endParaRPr>
          </a:p>
        </p:txBody>
      </p:sp>
      <p:sp>
        <p:nvSpPr>
          <p:cNvPr id="62" name="Oval 61">
            <a:extLst>
              <a:ext uri="{FF2B5EF4-FFF2-40B4-BE49-F238E27FC236}">
                <a16:creationId xmlns:a16="http://schemas.microsoft.com/office/drawing/2014/main" id="{81CC4EC6-F1A7-464B-BA4C-DB59C94DEBE1}"/>
              </a:ext>
            </a:extLst>
          </p:cNvPr>
          <p:cNvSpPr/>
          <p:nvPr/>
        </p:nvSpPr>
        <p:spPr bwMode="gray">
          <a:xfrm>
            <a:off x="9919266" y="1409508"/>
            <a:ext cx="720000" cy="720000"/>
          </a:xfrm>
          <a:prstGeom prst="ellipse">
            <a:avLst/>
          </a:prstGeom>
          <a:solidFill>
            <a:schemeClr val="accent1"/>
          </a:solidFill>
          <a:ln w="6350" algn="ctr">
            <a:noFill/>
            <a:miter lim="800000"/>
            <a:headEnd/>
            <a:tailEnd/>
          </a:ln>
        </p:spPr>
        <p:txBody>
          <a:bodyPr lIns="36000" tIns="36000" rIns="36000" bIns="36000" rtlCol="0" anchor="ctr"/>
          <a:lstStyle/>
          <a:p>
            <a:pPr algn="ctr" defTabSz="914217" fontAlgn="base">
              <a:spcBef>
                <a:spcPct val="50000"/>
              </a:spcBef>
              <a:spcAft>
                <a:spcPct val="0"/>
              </a:spcAft>
              <a:buClr>
                <a:srgbClr val="F0AB00"/>
              </a:buClr>
              <a:buSzPct val="80000"/>
            </a:pPr>
            <a:r>
              <a:rPr lang="de-DE" sz="1400" b="1" kern="0" dirty="0">
                <a:solidFill>
                  <a:schemeClr val="bg1"/>
                </a:solidFill>
                <a:ea typeface="Arial Unicode MS" pitchFamily="34" charset="-128"/>
                <a:cs typeface="Arial Unicode MS" pitchFamily="34" charset="-128"/>
              </a:rPr>
              <a:t>SAP</a:t>
            </a:r>
            <a:endParaRPr lang="en-US" sz="1800" b="1" kern="0" dirty="0" err="1">
              <a:solidFill>
                <a:schemeClr val="bg1"/>
              </a:solidFill>
              <a:ea typeface="Arial Unicode MS" pitchFamily="34" charset="-128"/>
              <a:cs typeface="Arial Unicode MS" pitchFamily="34" charset="-128"/>
            </a:endParaRPr>
          </a:p>
        </p:txBody>
      </p:sp>
      <p:cxnSp>
        <p:nvCxnSpPr>
          <p:cNvPr id="35" name="Connector: Curved 34">
            <a:extLst>
              <a:ext uri="{FF2B5EF4-FFF2-40B4-BE49-F238E27FC236}">
                <a16:creationId xmlns:a16="http://schemas.microsoft.com/office/drawing/2014/main" id="{B8D44811-275B-4CE7-9B9C-39611524C0C1}"/>
              </a:ext>
            </a:extLst>
          </p:cNvPr>
          <p:cNvCxnSpPr>
            <a:stCxn id="62" idx="1"/>
            <a:endCxn id="61" idx="7"/>
          </p:cNvCxnSpPr>
          <p:nvPr/>
        </p:nvCxnSpPr>
        <p:spPr>
          <a:xfrm rot="16200000" flipV="1">
            <a:off x="8862321" y="352563"/>
            <a:ext cx="12700" cy="2324774"/>
          </a:xfrm>
          <a:prstGeom prst="curvedConnector3">
            <a:avLst>
              <a:gd name="adj1" fmla="val 2630252"/>
            </a:avLst>
          </a:prstGeom>
          <a:ln w="60325">
            <a:solidFill>
              <a:schemeClr val="accent3">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0930B684-69AF-4A40-A03A-FD967CF6A276}"/>
              </a:ext>
            </a:extLst>
          </p:cNvPr>
          <p:cNvCxnSpPr>
            <a:cxnSpLocks/>
            <a:stCxn id="61" idx="5"/>
            <a:endCxn id="62" idx="3"/>
          </p:cNvCxnSpPr>
          <p:nvPr/>
        </p:nvCxnSpPr>
        <p:spPr>
          <a:xfrm rot="16200000" flipH="1">
            <a:off x="8862321" y="861679"/>
            <a:ext cx="12700" cy="2324774"/>
          </a:xfrm>
          <a:prstGeom prst="curvedConnector3">
            <a:avLst>
              <a:gd name="adj1" fmla="val 2630252"/>
            </a:avLst>
          </a:prstGeom>
          <a:ln w="60325">
            <a:solidFill>
              <a:schemeClr val="accent3">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BA07EEC-84C1-42F0-9AC8-68253469F808}"/>
              </a:ext>
            </a:extLst>
          </p:cNvPr>
          <p:cNvSpPr txBox="1"/>
          <p:nvPr/>
        </p:nvSpPr>
        <p:spPr>
          <a:xfrm>
            <a:off x="8343900" y="896203"/>
            <a:ext cx="100330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800" kern="0" dirty="0" err="1">
                <a:ea typeface="Arial Unicode MS" pitchFamily="34" charset="-128"/>
                <a:cs typeface="Arial Unicode MS" pitchFamily="34" charset="-128"/>
              </a:rPr>
              <a:t>employs</a:t>
            </a:r>
            <a:endParaRPr lang="en-US" sz="1800" kern="0" dirty="0" err="1">
              <a:ea typeface="Arial Unicode MS" pitchFamily="34" charset="-128"/>
              <a:cs typeface="Arial Unicode MS" pitchFamily="34" charset="-128"/>
            </a:endParaRPr>
          </a:p>
        </p:txBody>
      </p:sp>
      <p:sp>
        <p:nvSpPr>
          <p:cNvPr id="67" name="TextBox 66">
            <a:extLst>
              <a:ext uri="{FF2B5EF4-FFF2-40B4-BE49-F238E27FC236}">
                <a16:creationId xmlns:a16="http://schemas.microsoft.com/office/drawing/2014/main" id="{C9AEE56B-44C6-4F46-9B07-F04296E13A8B}"/>
              </a:ext>
            </a:extLst>
          </p:cNvPr>
          <p:cNvSpPr txBox="1"/>
          <p:nvPr/>
        </p:nvSpPr>
        <p:spPr>
          <a:xfrm>
            <a:off x="8367021" y="2017716"/>
            <a:ext cx="100330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800" kern="0" dirty="0" err="1">
                <a:ea typeface="Arial Unicode MS" pitchFamily="34" charset="-128"/>
                <a:cs typeface="Arial Unicode MS" pitchFamily="34" charset="-128"/>
              </a:rPr>
              <a:t>works</a:t>
            </a:r>
            <a:r>
              <a:rPr lang="de-DE" sz="1800" kern="0" dirty="0">
                <a:ea typeface="Arial Unicode MS" pitchFamily="34" charset="-128"/>
                <a:cs typeface="Arial Unicode MS" pitchFamily="34" charset="-128"/>
              </a:rPr>
              <a:t> </a:t>
            </a:r>
            <a:r>
              <a:rPr lang="de-DE" sz="1800" kern="0" dirty="0" err="1">
                <a:ea typeface="Arial Unicode MS" pitchFamily="34" charset="-128"/>
                <a:cs typeface="Arial Unicode MS" pitchFamily="34" charset="-128"/>
              </a:rPr>
              <a:t>for</a:t>
            </a: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360356515"/>
      </p:ext>
    </p:extLst>
  </p:cSld>
  <p:clrMapOvr>
    <a:masterClrMapping/>
  </p:clrMapOvr>
</p:sld>
</file>

<file path=ppt/theme/theme1.xml><?xml version="1.0" encoding="utf-8"?>
<a:theme xmlns:a="http://schemas.openxmlformats.org/drawingml/2006/main" name="SAP 2020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äsentation9" id="{BEF01C88-2043-7245-A32B-7D3B3EBC3610}" vid="{7C59955C-35C8-F745-8276-968C5E1D2AD3}"/>
    </a:ext>
  </a:extLst>
</a:theme>
</file>

<file path=ppt/theme/theme2.xml><?xml version="1.0" encoding="utf-8"?>
<a:theme xmlns:a="http://schemas.openxmlformats.org/drawingml/2006/main" name="SAP 2019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CFBF233B-4965-47F7-9E55-FF6B22350CE1}"/>
    </a:ext>
  </a:extLst>
</a:theme>
</file>

<file path=ppt/theme/theme3.xml><?xml version="1.0" encoding="utf-8"?>
<a:theme xmlns:a="http://schemas.openxmlformats.org/drawingml/2006/main" name="SAP 2019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9_16x9_black.potx" id="{FAB811BA-6951-4832-99F5-815ED9ADE678}" vid="{53C4EF01-F6DB-4DB6-B097-E6BE75964D4F}"/>
    </a:ext>
  </a:extLst>
</a:theme>
</file>

<file path=ppt/theme/theme4.xml><?xml version="1.0" encoding="utf-8"?>
<a:theme xmlns:a="http://schemas.openxmlformats.org/drawingml/2006/main" name="SAP_Concur_2021_16x9_White_Internal_121420">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Benton Sans">
      <a:majorFont>
        <a:latin typeface="BentonSans Bold"/>
        <a:ea typeface=""/>
        <a:cs typeface=""/>
      </a:majorFont>
      <a:minorFont>
        <a:latin typeface="BentonSans Book"/>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Concur_2021_16x9_White.potx" id="{ABC80D30-F8E2-4C4C-B99A-02E815171810}" vid="{F9359DB5-C4DC-42F9-B634-5B50D3BCF478}"/>
    </a:ext>
  </a:extLst>
</a:theme>
</file>

<file path=ppt/theme/theme5.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34c9c7d8-a983-4210-b7c1-416a23b4c999">
      <UserInfo>
        <DisplayName>Morgen, Christoph</DisplayName>
        <AccountId>34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74CCFA92DA30F4BA952F68F3A5B6C1C" ma:contentTypeVersion="7" ma:contentTypeDescription="Create a new document." ma:contentTypeScope="" ma:versionID="2813951ea814e519efb7f57bba6548ca">
  <xsd:schema xmlns:xsd="http://www.w3.org/2001/XMLSchema" xmlns:xs="http://www.w3.org/2001/XMLSchema" xmlns:p="http://schemas.microsoft.com/office/2006/metadata/properties" xmlns:ns2="9dbfc8a7-6d31-429b-abbe-7d9fe144ae60" xmlns:ns3="34c9c7d8-a983-4210-b7c1-416a23b4c999" targetNamespace="http://schemas.microsoft.com/office/2006/metadata/properties" ma:root="true" ma:fieldsID="3b9172d928b6f7272841ad373743e71a" ns2:_="" ns3:_="">
    <xsd:import namespace="9dbfc8a7-6d31-429b-abbe-7d9fe144ae60"/>
    <xsd:import namespace="34c9c7d8-a983-4210-b7c1-416a23b4c99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bfc8a7-6d31-429b-abbe-7d9fe144ae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4c9c7d8-a983-4210-b7c1-416a23b4c99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2.xml><?xml version="1.0" encoding="utf-8"?>
<ds:datastoreItem xmlns:ds="http://schemas.openxmlformats.org/officeDocument/2006/customXml" ds:itemID="{C1422F45-04DB-421D-8796-27000665780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9dbfc8a7-6d31-429b-abbe-7d9fe144ae60"/>
    <ds:schemaRef ds:uri="http://purl.org/dc/terms/"/>
    <ds:schemaRef ds:uri="http://schemas.openxmlformats.org/package/2006/metadata/core-properties"/>
    <ds:schemaRef ds:uri="34c9c7d8-a983-4210-b7c1-416a23b4c999"/>
    <ds:schemaRef ds:uri="http://www.w3.org/XML/1998/namespace"/>
    <ds:schemaRef ds:uri="http://purl.org/dc/dcmitype/"/>
  </ds:schemaRefs>
</ds:datastoreItem>
</file>

<file path=customXml/itemProps3.xml><?xml version="1.0" encoding="utf-8"?>
<ds:datastoreItem xmlns:ds="http://schemas.openxmlformats.org/officeDocument/2006/customXml" ds:itemID="{D73E87B9-3850-418E-B421-62F221CFD9DD}">
  <ds:schemaRefs>
    <ds:schemaRef ds:uri="34c9c7d8-a983-4210-b7c1-416a23b4c999"/>
    <ds:schemaRef ds:uri="9dbfc8a7-6d31-429b-abbe-7d9fe144ae6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SAP 2021 16x9 white</Template>
  <TotalTime>2479</TotalTime>
  <Words>1708</Words>
  <Application>Microsoft Office PowerPoint</Application>
  <PresentationFormat>Custom</PresentationFormat>
  <Paragraphs>309</Paragraphs>
  <Slides>16</Slides>
  <Notes>16</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16</vt:i4>
      </vt:variant>
    </vt:vector>
  </HeadingPairs>
  <TitlesOfParts>
    <vt:vector size="28" baseType="lpstr">
      <vt:lpstr>Arial</vt:lpstr>
      <vt:lpstr>BentonSans Bold</vt:lpstr>
      <vt:lpstr>BentonSans Book</vt:lpstr>
      <vt:lpstr>Courier New</vt:lpstr>
      <vt:lpstr>Helvetica 65 Medium</vt:lpstr>
      <vt:lpstr>Symbol</vt:lpstr>
      <vt:lpstr>wingdings</vt:lpstr>
      <vt:lpstr>wingdings</vt:lpstr>
      <vt:lpstr>SAP 2020 16x9 blue</vt:lpstr>
      <vt:lpstr>SAP 2019 16x9 white</vt:lpstr>
      <vt:lpstr>SAP 2019 16x9 black</vt:lpstr>
      <vt:lpstr>SAP_Concur_2021_16x9_White_Internal_121420</vt:lpstr>
      <vt:lpstr>PowerPoint Presentation</vt:lpstr>
      <vt:lpstr>PowerPoint Presentation</vt:lpstr>
      <vt:lpstr>SAP HANA Smart Multi-Model Unified Data Management and Processing </vt:lpstr>
      <vt:lpstr>SAP HANA Cloud Multi-Model Core and Context</vt:lpstr>
      <vt:lpstr>SAP HANA Cloud Multi-Model Spatial Core Capabilities</vt:lpstr>
      <vt:lpstr>SAP HANA Cloud Multi-Model Spatial Use Case Patterns</vt:lpstr>
      <vt:lpstr>SAP HANA Cloud Multi-Model Graph Core Capabilities</vt:lpstr>
      <vt:lpstr>SAP HANA Cloud Multi-Model Graph Use Case Patterns</vt:lpstr>
      <vt:lpstr>SAP HANA Cloud Multi-Model Graph Model</vt:lpstr>
      <vt:lpstr>SAP HANA Cloud Multi-Model Graph Pattern Matching</vt:lpstr>
      <vt:lpstr>SAP HANA Cloud Multi-Model Graph Built-In Algorithms and Graph Procedures</vt:lpstr>
      <vt:lpstr>SAP HANA Cloud Multi-Model GraphScript Example</vt:lpstr>
      <vt:lpstr>SAP HANA Cloud Multi-Model Graph Architecture</vt:lpstr>
      <vt:lpstr>SAP HANA Cloud Multi-Model Further Information</vt:lpstr>
      <vt:lpstr>SAP HANA Cloud Multi-Model Graph Challenge</vt:lpstr>
      <vt:lpstr>SAP HANA Cloud Multi-Model Graph Challenge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HANA Multi-Model</dc:title>
  <dc:subject/>
  <dc:creator>Fu, Jane</dc:creator>
  <cp:keywords>2021/16:9/white</cp:keywords>
  <dc:description/>
  <cp:lastModifiedBy>Fath, Markus</cp:lastModifiedBy>
  <cp:revision>4</cp:revision>
  <dcterms:created xsi:type="dcterms:W3CDTF">2021-03-31T16:09:30Z</dcterms:created>
  <dcterms:modified xsi:type="dcterms:W3CDTF">2022-03-17T15:31:52Z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0x010100B74CCFA92DA30F4BA952F68F3A5B6C1C</vt:lpwstr>
  </property>
</Properties>
</file>